
<file path=[Content_Types].xml><?xml version="1.0" encoding="utf-8"?>
<Types xmlns="http://schemas.openxmlformats.org/package/2006/content-types">
  <Default ContentType="image/jpeg" Extension="jpg"/>
  <Default ContentType="application/xml" Extension="xml"/>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 uri="http://customooxmlschemas.google.com/">
      <go:slidesCustomData xmlns:go="http://customooxmlschemas.google.com/" r:id="rId20" roundtripDataSignature="AMtx7mgInqrsENRw0Y0THAg6kUGoGtDQd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customschemas.google.com/relationships/presentationmetadata" Target="meta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slide" Target="slides/slide14.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8" name="Google Shape;138;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p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p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0" name="Google Shape;150;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p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6" name="Google Shape;156;p1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p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2" name="Google Shape;162;p1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0" name="Google Shape;100;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7" name="Google Shape;107;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3" name="Google Shape;113;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9" name="Google Shape;119;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6" name="Google Shape;126;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2" name="Google Shape;132;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e de titre" type="title">
  <p:cSld name="TITLE">
    <p:spTree>
      <p:nvGrpSpPr>
        <p:cNvPr id="11" name="Shape 11"/>
        <p:cNvGrpSpPr/>
        <p:nvPr/>
      </p:nvGrpSpPr>
      <p:grpSpPr>
        <a:xfrm>
          <a:off x="0" y="0"/>
          <a:ext cx="0" cy="0"/>
          <a:chOff x="0" y="0"/>
          <a:chExt cx="0" cy="0"/>
        </a:xfrm>
      </p:grpSpPr>
      <p:sp>
        <p:nvSpPr>
          <p:cNvPr id="12" name="Google Shape;12;p16"/>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16"/>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4" name="Google Shape;14;p1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1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1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texte vertical" type="vertTx">
  <p:cSld name="VERTICAL_TEXT">
    <p:spTree>
      <p:nvGrpSpPr>
        <p:cNvPr id="68" name="Shape 68"/>
        <p:cNvGrpSpPr/>
        <p:nvPr/>
      </p:nvGrpSpPr>
      <p:grpSpPr>
        <a:xfrm>
          <a:off x="0" y="0"/>
          <a:ext cx="0" cy="0"/>
          <a:chOff x="0" y="0"/>
          <a:chExt cx="0" cy="0"/>
        </a:xfrm>
      </p:grpSpPr>
      <p:sp>
        <p:nvSpPr>
          <p:cNvPr id="69" name="Google Shape;69;p2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25"/>
          <p:cNvSpPr txBox="1"/>
          <p:nvPr>
            <p:ph idx="1" type="body"/>
          </p:nvPr>
        </p:nvSpPr>
        <p:spPr>
          <a:xfrm rot="5400000">
            <a:off x="2309018" y="-251619"/>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2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2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2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vertical et texte" type="vertTitleAndTx">
  <p:cSld name="VERTICAL_TITLE_AND_VERTICAL_TEXT">
    <p:spTree>
      <p:nvGrpSpPr>
        <p:cNvPr id="74" name="Shape 74"/>
        <p:cNvGrpSpPr/>
        <p:nvPr/>
      </p:nvGrpSpPr>
      <p:grpSpPr>
        <a:xfrm>
          <a:off x="0" y="0"/>
          <a:ext cx="0" cy="0"/>
          <a:chOff x="0" y="0"/>
          <a:chExt cx="0" cy="0"/>
        </a:xfrm>
      </p:grpSpPr>
      <p:sp>
        <p:nvSpPr>
          <p:cNvPr id="75" name="Google Shape;75;p26"/>
          <p:cNvSpPr txBox="1"/>
          <p:nvPr>
            <p:ph type="title"/>
          </p:nvPr>
        </p:nvSpPr>
        <p:spPr>
          <a:xfrm rot="5400000">
            <a:off x="4732337" y="2171700"/>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26"/>
          <p:cNvSpPr txBox="1"/>
          <p:nvPr>
            <p:ph idx="1" type="body"/>
          </p:nvPr>
        </p:nvSpPr>
        <p:spPr>
          <a:xfrm rot="5400000">
            <a:off x="541338" y="190501"/>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2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2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2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contenu" type="obj">
  <p:cSld name="OBJECT">
    <p:spTree>
      <p:nvGrpSpPr>
        <p:cNvPr id="17" name="Shape 17"/>
        <p:cNvGrpSpPr/>
        <p:nvPr/>
      </p:nvGrpSpPr>
      <p:grpSpPr>
        <a:xfrm>
          <a:off x="0" y="0"/>
          <a:ext cx="0" cy="0"/>
          <a:chOff x="0" y="0"/>
          <a:chExt cx="0" cy="0"/>
        </a:xfrm>
      </p:grpSpPr>
      <p:sp>
        <p:nvSpPr>
          <p:cNvPr id="18" name="Google Shape;18;p1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17"/>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0" name="Google Shape;20;p1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1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1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de section" type="secHead">
  <p:cSld name="SECTION_HEADER">
    <p:spTree>
      <p:nvGrpSpPr>
        <p:cNvPr id="23" name="Shape 23"/>
        <p:cNvGrpSpPr/>
        <p:nvPr/>
      </p:nvGrpSpPr>
      <p:grpSpPr>
        <a:xfrm>
          <a:off x="0" y="0"/>
          <a:ext cx="0" cy="0"/>
          <a:chOff x="0" y="0"/>
          <a:chExt cx="0" cy="0"/>
        </a:xfrm>
      </p:grpSpPr>
      <p:sp>
        <p:nvSpPr>
          <p:cNvPr id="24" name="Google Shape;24;p18"/>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18"/>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26" name="Google Shape;26;p1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1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1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ux contenus" type="twoObj">
  <p:cSld name="TWO_OBJECTS">
    <p:spTree>
      <p:nvGrpSpPr>
        <p:cNvPr id="29" name="Shape 29"/>
        <p:cNvGrpSpPr/>
        <p:nvPr/>
      </p:nvGrpSpPr>
      <p:grpSpPr>
        <a:xfrm>
          <a:off x="0" y="0"/>
          <a:ext cx="0" cy="0"/>
          <a:chOff x="0" y="0"/>
          <a:chExt cx="0" cy="0"/>
        </a:xfrm>
      </p:grpSpPr>
      <p:sp>
        <p:nvSpPr>
          <p:cNvPr id="30" name="Google Shape;30;p1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 name="Google Shape;31;p19"/>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2" name="Google Shape;32;p19"/>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3" name="Google Shape;33;p1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1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1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aison" type="twoTxTwoObj">
  <p:cSld name="TWO_OBJECTS_WITH_TEXT">
    <p:spTree>
      <p:nvGrpSpPr>
        <p:cNvPr id="36" name="Shape 36"/>
        <p:cNvGrpSpPr/>
        <p:nvPr/>
      </p:nvGrpSpPr>
      <p:grpSpPr>
        <a:xfrm>
          <a:off x="0" y="0"/>
          <a:ext cx="0" cy="0"/>
          <a:chOff x="0" y="0"/>
          <a:chExt cx="0" cy="0"/>
        </a:xfrm>
      </p:grpSpPr>
      <p:sp>
        <p:nvSpPr>
          <p:cNvPr id="37" name="Google Shape;37;p2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20"/>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39" name="Google Shape;39;p20"/>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0" name="Google Shape;40;p20"/>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1" name="Google Shape;41;p20"/>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2" name="Google Shape;42;p2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2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2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seul" type="titleOnly">
  <p:cSld name="TITLE_ONLY">
    <p:spTree>
      <p:nvGrpSpPr>
        <p:cNvPr id="45" name="Shape 45"/>
        <p:cNvGrpSpPr/>
        <p:nvPr/>
      </p:nvGrpSpPr>
      <p:grpSpPr>
        <a:xfrm>
          <a:off x="0" y="0"/>
          <a:ext cx="0" cy="0"/>
          <a:chOff x="0" y="0"/>
          <a:chExt cx="0" cy="0"/>
        </a:xfrm>
      </p:grpSpPr>
      <p:sp>
        <p:nvSpPr>
          <p:cNvPr id="46" name="Google Shape;46;p2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2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2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2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ide" type="blank">
  <p:cSld name="BLANK">
    <p:spTree>
      <p:nvGrpSpPr>
        <p:cNvPr id="50" name="Shape 50"/>
        <p:cNvGrpSpPr/>
        <p:nvPr/>
      </p:nvGrpSpPr>
      <p:grpSpPr>
        <a:xfrm>
          <a:off x="0" y="0"/>
          <a:ext cx="0" cy="0"/>
          <a:chOff x="0" y="0"/>
          <a:chExt cx="0" cy="0"/>
        </a:xfrm>
      </p:grpSpPr>
      <p:sp>
        <p:nvSpPr>
          <p:cNvPr id="51" name="Google Shape;51;p2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2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2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u avec légende" type="objTx">
  <p:cSld name="OBJECT_WITH_CAPTION_TEXT">
    <p:spTree>
      <p:nvGrpSpPr>
        <p:cNvPr id="54" name="Shape 54"/>
        <p:cNvGrpSpPr/>
        <p:nvPr/>
      </p:nvGrpSpPr>
      <p:grpSpPr>
        <a:xfrm>
          <a:off x="0" y="0"/>
          <a:ext cx="0" cy="0"/>
          <a:chOff x="0" y="0"/>
          <a:chExt cx="0" cy="0"/>
        </a:xfrm>
      </p:grpSpPr>
      <p:sp>
        <p:nvSpPr>
          <p:cNvPr id="55" name="Google Shape;55;p23"/>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23"/>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23"/>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2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2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2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avec légende" type="picTx">
  <p:cSld name="PICTURE_WITH_CAPTION_TEXT">
    <p:spTree>
      <p:nvGrpSpPr>
        <p:cNvPr id="61" name="Shape 61"/>
        <p:cNvGrpSpPr/>
        <p:nvPr/>
      </p:nvGrpSpPr>
      <p:grpSpPr>
        <a:xfrm>
          <a:off x="0" y="0"/>
          <a:ext cx="0" cy="0"/>
          <a:chOff x="0" y="0"/>
          <a:chExt cx="0" cy="0"/>
        </a:xfrm>
      </p:grpSpPr>
      <p:sp>
        <p:nvSpPr>
          <p:cNvPr id="62" name="Google Shape;62;p24"/>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24"/>
          <p:cNvSpPr/>
          <p:nvPr>
            <p:ph idx="2" type="pic"/>
          </p:nvPr>
        </p:nvSpPr>
        <p:spPr>
          <a:xfrm>
            <a:off x="1792288" y="612775"/>
            <a:ext cx="5486400" cy="4114800"/>
          </a:xfrm>
          <a:prstGeom prst="rect">
            <a:avLst/>
          </a:prstGeom>
          <a:noFill/>
          <a:ln>
            <a:noFill/>
          </a:ln>
        </p:spPr>
        <p:txBody>
          <a:bodyPr anchorCtr="0" anchor="t" bIns="45700" lIns="91425" spcFirstLastPara="1" rIns="91425" wrap="square" tIns="45700">
            <a:normAutofit/>
          </a:bodyPr>
          <a:lstStyle>
            <a:lvl1pPr lvl="0" marR="0" rtl="0" algn="l">
              <a:spcBef>
                <a:spcPts val="64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1pPr>
            <a:lvl2pPr lvl="1" marR="0" rtl="0" algn="l">
              <a:spcBef>
                <a:spcPts val="56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2pPr>
            <a:lvl3pPr lvl="2" marR="0" rtl="0" algn="l">
              <a:spcBef>
                <a:spcPts val="48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3pPr>
            <a:lvl4pPr lvl="3"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4pPr>
            <a:lvl5pPr lvl="4"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64" name="Google Shape;64;p24"/>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2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2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2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5"/>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fr-FR"/>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4.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3.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dk1"/>
              </a:buClr>
              <a:buSzPts val="4400"/>
              <a:buFont typeface="Calibri"/>
              <a:buNone/>
            </a:pPr>
            <a:r>
              <a:rPr lang="fr-FR"/>
              <a:t>Anatomie et physiologie de l’oeil</a:t>
            </a:r>
            <a:endParaRPr/>
          </a:p>
        </p:txBody>
      </p:sp>
      <p:sp>
        <p:nvSpPr>
          <p:cNvPr id="85" name="Google Shape;85;p1"/>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p>
            <a:pPr indent="0" lvl="0" marL="0" rtl="0" algn="ctr">
              <a:spcBef>
                <a:spcPts val="0"/>
              </a:spcBef>
              <a:spcAft>
                <a:spcPts val="0"/>
              </a:spcAft>
              <a:buClr>
                <a:srgbClr val="888888"/>
              </a:buClr>
              <a:buSzPts val="3200"/>
              <a:buNone/>
            </a:pPr>
            <a:r>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sp>
        <p:nvSpPr>
          <p:cNvPr id="140" name="Google Shape;140;p10"/>
          <p:cNvSpPr txBox="1"/>
          <p:nvPr>
            <p:ph type="title"/>
          </p:nvPr>
        </p:nvSpPr>
        <p:spPr>
          <a:xfrm>
            <a:off x="457200" y="274638"/>
            <a:ext cx="8229600" cy="868346"/>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dk1"/>
              </a:buClr>
              <a:buSzPts val="4000"/>
              <a:buFont typeface="Times New Roman"/>
              <a:buNone/>
            </a:pPr>
            <a:r>
              <a:rPr lang="fr-FR" sz="4000">
                <a:latin typeface="Times New Roman"/>
                <a:ea typeface="Times New Roman"/>
                <a:cs typeface="Times New Roman"/>
                <a:sym typeface="Times New Roman"/>
              </a:rPr>
              <a:t>Anatomie de l’oeil</a:t>
            </a:r>
            <a:endParaRPr sz="4000">
              <a:latin typeface="Times New Roman"/>
              <a:ea typeface="Times New Roman"/>
              <a:cs typeface="Times New Roman"/>
              <a:sym typeface="Times New Roman"/>
            </a:endParaRPr>
          </a:p>
        </p:txBody>
      </p:sp>
      <p:pic>
        <p:nvPicPr>
          <p:cNvPr descr="F:\voies optiques.jpg" id="141" name="Google Shape;141;p10"/>
          <p:cNvPicPr preferRelativeResize="0"/>
          <p:nvPr>
            <p:ph idx="1" type="body"/>
          </p:nvPr>
        </p:nvPicPr>
        <p:blipFill rotWithShape="1">
          <a:blip r:embed="rId3">
            <a:alphaModFix/>
          </a:blip>
          <a:srcRect b="0" l="0" r="0" t="0"/>
          <a:stretch/>
        </p:blipFill>
        <p:spPr>
          <a:xfrm>
            <a:off x="428596" y="1214422"/>
            <a:ext cx="8072494" cy="5429288"/>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id="146" name="Google Shape;146;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dk1"/>
              </a:buClr>
              <a:buSzPts val="4000"/>
              <a:buFont typeface="Times New Roman"/>
              <a:buNone/>
            </a:pPr>
            <a:r>
              <a:rPr lang="fr-FR" sz="4000">
                <a:latin typeface="Times New Roman"/>
                <a:ea typeface="Times New Roman"/>
                <a:cs typeface="Times New Roman"/>
                <a:sym typeface="Times New Roman"/>
              </a:rPr>
              <a:t>Anatomie de l’oeil</a:t>
            </a:r>
            <a:endParaRPr sz="4000">
              <a:latin typeface="Times New Roman"/>
              <a:ea typeface="Times New Roman"/>
              <a:cs typeface="Times New Roman"/>
              <a:sym typeface="Times New Roman"/>
            </a:endParaRPr>
          </a:p>
        </p:txBody>
      </p:sp>
      <p:sp>
        <p:nvSpPr>
          <p:cNvPr id="147" name="Google Shape;147;p11"/>
          <p:cNvSpPr txBox="1"/>
          <p:nvPr>
            <p:ph idx="1" type="body"/>
          </p:nvPr>
        </p:nvSpPr>
        <p:spPr>
          <a:xfrm>
            <a:off x="457200" y="1357298"/>
            <a:ext cx="8229600" cy="5143536"/>
          </a:xfrm>
          <a:prstGeom prst="rect">
            <a:avLst/>
          </a:prstGeom>
          <a:noFill/>
          <a:ln>
            <a:noFill/>
          </a:ln>
        </p:spPr>
        <p:txBody>
          <a:bodyPr anchorCtr="0" anchor="t" bIns="45700" lIns="91425" spcFirstLastPara="1" rIns="91425" wrap="square" tIns="45700">
            <a:normAutofit lnSpcReduction="10000"/>
          </a:bodyPr>
          <a:lstStyle/>
          <a:p>
            <a:pPr indent="-342900" lvl="0" marL="342900" rtl="0" algn="l">
              <a:spcBef>
                <a:spcPts val="0"/>
              </a:spcBef>
              <a:spcAft>
                <a:spcPts val="0"/>
              </a:spcAft>
              <a:buClr>
                <a:srgbClr val="00B050"/>
              </a:buClr>
              <a:buSzPts val="2800"/>
              <a:buChar char="•"/>
            </a:pPr>
            <a:r>
              <a:rPr b="1" lang="fr-FR" sz="2800">
                <a:solidFill>
                  <a:srgbClr val="00B050"/>
                </a:solidFill>
                <a:latin typeface="Times New Roman"/>
                <a:ea typeface="Times New Roman"/>
                <a:cs typeface="Times New Roman"/>
                <a:sym typeface="Times New Roman"/>
              </a:rPr>
              <a:t>Les annexes</a:t>
            </a:r>
            <a:endParaRPr/>
          </a:p>
          <a:p>
            <a:pPr indent="-342900" lvl="0" marL="342900" rtl="0" algn="l">
              <a:spcBef>
                <a:spcPts val="560"/>
              </a:spcBef>
              <a:spcAft>
                <a:spcPts val="0"/>
              </a:spcAft>
              <a:buClr>
                <a:schemeClr val="dk1"/>
              </a:buClr>
              <a:buSzPts val="2800"/>
              <a:buNone/>
            </a:pPr>
            <a:r>
              <a:t/>
            </a:r>
            <a:endParaRPr sz="2800">
              <a:solidFill>
                <a:srgbClr val="00B050"/>
              </a:solidFill>
              <a:latin typeface="Times New Roman"/>
              <a:ea typeface="Times New Roman"/>
              <a:cs typeface="Times New Roman"/>
              <a:sym typeface="Times New Roman"/>
            </a:endParaRPr>
          </a:p>
          <a:p>
            <a:pPr indent="-342900" lvl="0" marL="342900" rtl="0" algn="l">
              <a:spcBef>
                <a:spcPts val="560"/>
              </a:spcBef>
              <a:spcAft>
                <a:spcPts val="0"/>
              </a:spcAft>
              <a:buClr>
                <a:schemeClr val="dk1"/>
              </a:buClr>
              <a:buSzPts val="2800"/>
              <a:buNone/>
            </a:pPr>
            <a:r>
              <a:rPr b="1" lang="fr-FR" sz="2800">
                <a:latin typeface="Times New Roman"/>
                <a:ea typeface="Times New Roman"/>
                <a:cs typeface="Times New Roman"/>
                <a:sym typeface="Times New Roman"/>
              </a:rPr>
              <a:t>    </a:t>
            </a:r>
            <a:r>
              <a:rPr lang="fr-FR" sz="2800">
                <a:latin typeface="Times New Roman"/>
                <a:ea typeface="Times New Roman"/>
                <a:cs typeface="Times New Roman"/>
                <a:sym typeface="Times New Roman"/>
              </a:rPr>
              <a:t>On appelle "annexes", les structures situées autour du globe oculaire</a:t>
            </a:r>
            <a:endParaRPr sz="2800">
              <a:latin typeface="Times New Roman"/>
              <a:ea typeface="Times New Roman"/>
              <a:cs typeface="Times New Roman"/>
              <a:sym typeface="Times New Roman"/>
            </a:endParaRPr>
          </a:p>
          <a:p>
            <a:pPr indent="-342900" lvl="0" marL="342900" rtl="0" algn="l">
              <a:spcBef>
                <a:spcPts val="560"/>
              </a:spcBef>
              <a:spcAft>
                <a:spcPts val="0"/>
              </a:spcAft>
              <a:buClr>
                <a:schemeClr val="dk1"/>
              </a:buClr>
              <a:buSzPts val="2800"/>
              <a:buNone/>
            </a:pPr>
            <a:r>
              <a:rPr b="1" lang="fr-FR" sz="2800">
                <a:latin typeface="Times New Roman"/>
                <a:ea typeface="Times New Roman"/>
                <a:cs typeface="Times New Roman"/>
                <a:sym typeface="Times New Roman"/>
              </a:rPr>
              <a:t>    le système oculomoteur:</a:t>
            </a:r>
            <a:r>
              <a:rPr b="1" lang="fr-FR" sz="2000">
                <a:latin typeface="Times New Roman"/>
                <a:ea typeface="Times New Roman"/>
                <a:cs typeface="Times New Roman"/>
                <a:sym typeface="Times New Roman"/>
              </a:rPr>
              <a:t> </a:t>
            </a:r>
            <a:r>
              <a:rPr lang="fr-FR" sz="2800">
                <a:latin typeface="Times New Roman"/>
                <a:ea typeface="Times New Roman"/>
                <a:cs typeface="Times New Roman"/>
                <a:sym typeface="Times New Roman"/>
              </a:rPr>
              <a:t>Il est constitué de 6 muscles</a:t>
            </a:r>
            <a:endParaRPr/>
          </a:p>
          <a:p>
            <a:pPr indent="-342900" lvl="0" marL="342900" rtl="0" algn="l">
              <a:spcBef>
                <a:spcPts val="560"/>
              </a:spcBef>
              <a:spcAft>
                <a:spcPts val="0"/>
              </a:spcAft>
              <a:buClr>
                <a:schemeClr val="dk1"/>
              </a:buClr>
              <a:buSzPts val="2800"/>
              <a:buNone/>
            </a:pPr>
            <a:r>
              <a:rPr lang="fr-FR" sz="2800">
                <a:latin typeface="Times New Roman"/>
                <a:ea typeface="Times New Roman"/>
                <a:cs typeface="Times New Roman"/>
                <a:sym typeface="Times New Roman"/>
              </a:rPr>
              <a:t>     Le droit supérieur, le droit inférieur, le droit externe, le droit interne, le grand oblique et le petit oblique</a:t>
            </a:r>
            <a:endParaRPr/>
          </a:p>
          <a:p>
            <a:pPr indent="-342900" lvl="0" marL="342900" rtl="0" algn="l">
              <a:spcBef>
                <a:spcPts val="560"/>
              </a:spcBef>
              <a:spcAft>
                <a:spcPts val="0"/>
              </a:spcAft>
              <a:buClr>
                <a:schemeClr val="dk1"/>
              </a:buClr>
              <a:buSzPts val="2800"/>
              <a:buNone/>
            </a:pPr>
            <a:r>
              <a:rPr lang="fr-FR" sz="2800">
                <a:latin typeface="Times New Roman"/>
                <a:ea typeface="Times New Roman"/>
                <a:cs typeface="Times New Roman"/>
                <a:sym typeface="Times New Roman"/>
              </a:rPr>
              <a:t>   </a:t>
            </a:r>
            <a:br>
              <a:rPr lang="fr-FR" sz="2800">
                <a:latin typeface="Times New Roman"/>
                <a:ea typeface="Times New Roman"/>
                <a:cs typeface="Times New Roman"/>
                <a:sym typeface="Times New Roman"/>
              </a:rPr>
            </a:br>
            <a:br>
              <a:rPr lang="fr-FR" sz="2800">
                <a:latin typeface="Times New Roman"/>
                <a:ea typeface="Times New Roman"/>
                <a:cs typeface="Times New Roman"/>
                <a:sym typeface="Times New Roman"/>
              </a:rPr>
            </a:br>
            <a:endParaRPr sz="2800">
              <a:latin typeface="Times New Roman"/>
              <a:ea typeface="Times New Roman"/>
              <a:cs typeface="Times New Roman"/>
              <a:sym typeface="Times New Roman"/>
            </a:endParaRPr>
          </a:p>
          <a:p>
            <a:pPr indent="-139700" lvl="0" marL="342900" rtl="0" algn="l">
              <a:spcBef>
                <a:spcPts val="640"/>
              </a:spcBef>
              <a:spcAft>
                <a:spcPts val="0"/>
              </a:spcAft>
              <a:buClr>
                <a:schemeClr val="dk1"/>
              </a:buClr>
              <a:buSzPts val="3200"/>
              <a:buNone/>
            </a:pPr>
            <a:r>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sp>
        <p:nvSpPr>
          <p:cNvPr id="152" name="Google Shape;152;p1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dk1"/>
              </a:buClr>
              <a:buSzPts val="4000"/>
              <a:buFont typeface="Times New Roman"/>
              <a:buNone/>
            </a:pPr>
            <a:r>
              <a:rPr lang="fr-FR" sz="4000">
                <a:latin typeface="Times New Roman"/>
                <a:ea typeface="Times New Roman"/>
                <a:cs typeface="Times New Roman"/>
                <a:sym typeface="Times New Roman"/>
              </a:rPr>
              <a:t>Anatomie et physiologie de l’oeil</a:t>
            </a:r>
            <a:endParaRPr sz="4000">
              <a:latin typeface="Times New Roman"/>
              <a:ea typeface="Times New Roman"/>
              <a:cs typeface="Times New Roman"/>
              <a:sym typeface="Times New Roman"/>
            </a:endParaRPr>
          </a:p>
        </p:txBody>
      </p:sp>
      <p:pic>
        <p:nvPicPr>
          <p:cNvPr descr="F:\occulo motricité.jpg" id="153" name="Google Shape;153;p12"/>
          <p:cNvPicPr preferRelativeResize="0"/>
          <p:nvPr>
            <p:ph idx="1" type="body"/>
          </p:nvPr>
        </p:nvPicPr>
        <p:blipFill rotWithShape="1">
          <a:blip r:embed="rId3">
            <a:alphaModFix/>
          </a:blip>
          <a:srcRect b="0" l="0" r="0" t="0"/>
          <a:stretch/>
        </p:blipFill>
        <p:spPr>
          <a:xfrm>
            <a:off x="428596" y="1643050"/>
            <a:ext cx="8429684" cy="4929222"/>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id="158" name="Google Shape;158;p1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dk1"/>
              </a:buClr>
              <a:buSzPts val="4000"/>
              <a:buFont typeface="Times New Roman"/>
              <a:buNone/>
            </a:pPr>
            <a:r>
              <a:rPr lang="fr-FR" sz="4000">
                <a:latin typeface="Times New Roman"/>
                <a:ea typeface="Times New Roman"/>
                <a:cs typeface="Times New Roman"/>
                <a:sym typeface="Times New Roman"/>
              </a:rPr>
              <a:t>Anatomie et physiologie de l’oeil</a:t>
            </a:r>
            <a:endParaRPr sz="4000">
              <a:latin typeface="Times New Roman"/>
              <a:ea typeface="Times New Roman"/>
              <a:cs typeface="Times New Roman"/>
              <a:sym typeface="Times New Roman"/>
            </a:endParaRPr>
          </a:p>
        </p:txBody>
      </p:sp>
      <p:sp>
        <p:nvSpPr>
          <p:cNvPr id="159" name="Google Shape;159;p13"/>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fontScale="92500"/>
          </a:bodyPr>
          <a:lstStyle/>
          <a:p>
            <a:pPr indent="-342900" lvl="0" marL="342900" rtl="0" algn="l">
              <a:spcBef>
                <a:spcPts val="0"/>
              </a:spcBef>
              <a:spcAft>
                <a:spcPts val="0"/>
              </a:spcAft>
              <a:buClr>
                <a:srgbClr val="00B050"/>
              </a:buClr>
              <a:buSzPct val="100000"/>
              <a:buNone/>
            </a:pPr>
            <a:r>
              <a:rPr b="1" lang="fr-FR" sz="2400">
                <a:solidFill>
                  <a:srgbClr val="00B050"/>
                </a:solidFill>
                <a:latin typeface="Times New Roman"/>
                <a:ea typeface="Times New Roman"/>
                <a:cs typeface="Times New Roman"/>
                <a:sym typeface="Times New Roman"/>
              </a:rPr>
              <a:t>     L’appareil de protection</a:t>
            </a:r>
            <a:endParaRPr sz="2400">
              <a:latin typeface="Times New Roman"/>
              <a:ea typeface="Times New Roman"/>
              <a:cs typeface="Times New Roman"/>
              <a:sym typeface="Times New Roman"/>
            </a:endParaRPr>
          </a:p>
          <a:p>
            <a:pPr indent="-342900" lvl="0" marL="342900" rtl="0" algn="l">
              <a:spcBef>
                <a:spcPts val="444"/>
              </a:spcBef>
              <a:spcAft>
                <a:spcPts val="0"/>
              </a:spcAft>
              <a:buClr>
                <a:schemeClr val="dk1"/>
              </a:buClr>
              <a:buSzPct val="100000"/>
              <a:buNone/>
            </a:pPr>
            <a:r>
              <a:rPr lang="fr-FR" sz="2400">
                <a:latin typeface="Times New Roman"/>
                <a:ea typeface="Times New Roman"/>
                <a:cs typeface="Times New Roman"/>
                <a:sym typeface="Times New Roman"/>
              </a:rPr>
              <a:t>  A/   Il comprend la cavité osseuse ou orbite: qui contient le globe oculaire et il est situé sous la jonction boite crânienne-massif facial.</a:t>
            </a:r>
            <a:endParaRPr/>
          </a:p>
          <a:p>
            <a:pPr indent="-342900" lvl="0" marL="342900" rtl="0" algn="l">
              <a:spcBef>
                <a:spcPts val="444"/>
              </a:spcBef>
              <a:spcAft>
                <a:spcPts val="0"/>
              </a:spcAft>
              <a:buClr>
                <a:schemeClr val="dk1"/>
              </a:buClr>
              <a:buSzPct val="100000"/>
              <a:buNone/>
            </a:pPr>
            <a:r>
              <a:rPr lang="fr-FR" sz="2400">
                <a:latin typeface="Times New Roman"/>
                <a:ea typeface="Times New Roman"/>
                <a:cs typeface="Times New Roman"/>
                <a:sym typeface="Times New Roman"/>
              </a:rPr>
              <a:t>     L’appareil visuel est sépparé de la paroi osseuse par la graisse péri orbitaire dans laquelle cheminent les éléments vasculo nerveux.</a:t>
            </a:r>
            <a:endParaRPr/>
          </a:p>
          <a:p>
            <a:pPr indent="-342900" lvl="0" marL="342900" rtl="0" algn="l">
              <a:spcBef>
                <a:spcPts val="444"/>
              </a:spcBef>
              <a:spcAft>
                <a:spcPts val="0"/>
              </a:spcAft>
              <a:buClr>
                <a:schemeClr val="dk1"/>
              </a:buClr>
              <a:buSzPct val="100000"/>
              <a:buNone/>
            </a:pPr>
            <a:r>
              <a:rPr lang="fr-FR" sz="2400">
                <a:latin typeface="Times New Roman"/>
                <a:ea typeface="Times New Roman"/>
                <a:cs typeface="Times New Roman"/>
                <a:sym typeface="Times New Roman"/>
              </a:rPr>
              <a:t>  B/   Les paupières: qui sont des lames cutanéo musculo membraneuses qui recouvrent et protègent la partie antérieure du globe.</a:t>
            </a:r>
            <a:endParaRPr/>
          </a:p>
          <a:p>
            <a:pPr indent="-342900" lvl="0" marL="342900" rtl="0" algn="l">
              <a:spcBef>
                <a:spcPts val="444"/>
              </a:spcBef>
              <a:spcAft>
                <a:spcPts val="0"/>
              </a:spcAft>
              <a:buClr>
                <a:schemeClr val="dk1"/>
              </a:buClr>
              <a:buSzPct val="100000"/>
              <a:buNone/>
            </a:pPr>
            <a:r>
              <a:rPr lang="fr-FR" sz="2400">
                <a:latin typeface="Times New Roman"/>
                <a:ea typeface="Times New Roman"/>
                <a:cs typeface="Times New Roman"/>
                <a:sym typeface="Times New Roman"/>
              </a:rPr>
              <a:t>         la paupière supérieure est plus mobile que que la paupière inférieure et recouvre totalement la cornée lors de sa fermeture.</a:t>
            </a:r>
            <a:endParaRPr/>
          </a:p>
          <a:p>
            <a:pPr indent="-342900" lvl="0" marL="342900" rtl="0" algn="l">
              <a:spcBef>
                <a:spcPts val="444"/>
              </a:spcBef>
              <a:spcAft>
                <a:spcPts val="0"/>
              </a:spcAft>
              <a:buClr>
                <a:schemeClr val="dk1"/>
              </a:buClr>
              <a:buSzPct val="100000"/>
              <a:buNone/>
            </a:pPr>
            <a:r>
              <a:rPr lang="fr-FR" sz="2400">
                <a:latin typeface="Times New Roman"/>
                <a:ea typeface="Times New Roman"/>
                <a:cs typeface="Times New Roman"/>
                <a:sym typeface="Times New Roman"/>
              </a:rPr>
              <a:t>Chaque paupière possède 2 faces: antérieure et postérieure et  2 angles.</a:t>
            </a:r>
            <a:endParaRPr sz="2400">
              <a:latin typeface="Times New Roman"/>
              <a:ea typeface="Times New Roman"/>
              <a:cs typeface="Times New Roman"/>
              <a:sym typeface="Times New Roman"/>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1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dk1"/>
              </a:buClr>
              <a:buSzPts val="4000"/>
              <a:buFont typeface="Times New Roman"/>
              <a:buNone/>
            </a:pPr>
            <a:r>
              <a:rPr lang="fr-FR" sz="4000">
                <a:latin typeface="Times New Roman"/>
                <a:ea typeface="Times New Roman"/>
                <a:cs typeface="Times New Roman"/>
                <a:sym typeface="Times New Roman"/>
              </a:rPr>
              <a:t>Anatomie et physiologie de l’oeil</a:t>
            </a:r>
            <a:endParaRPr sz="4000">
              <a:latin typeface="Times New Roman"/>
              <a:ea typeface="Times New Roman"/>
              <a:cs typeface="Times New Roman"/>
              <a:sym typeface="Times New Roman"/>
            </a:endParaRPr>
          </a:p>
        </p:txBody>
      </p:sp>
      <p:sp>
        <p:nvSpPr>
          <p:cNvPr id="165" name="Google Shape;165;p1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p>
            <a:pPr indent="-342900" lvl="0" marL="342900" rtl="0" algn="l">
              <a:spcBef>
                <a:spcPts val="0"/>
              </a:spcBef>
              <a:spcAft>
                <a:spcPts val="0"/>
              </a:spcAft>
              <a:buClr>
                <a:schemeClr val="dk1"/>
              </a:buClr>
              <a:buSzPts val="2400"/>
              <a:buChar char="•"/>
            </a:pPr>
            <a:r>
              <a:rPr lang="fr-FR" sz="2400">
                <a:latin typeface="Times New Roman"/>
                <a:ea typeface="Times New Roman"/>
                <a:cs typeface="Times New Roman"/>
                <a:sym typeface="Times New Roman"/>
              </a:rPr>
              <a:t>C/ L’appareil lacrymal: il est situé à l’angle supérieur et interne de l’orbite, il sécrète en permanence un film lacrymal dont le rôle est d’humidifier la cornée qui est très sensible à la sécheresse , ce film lacrymal est réparti sur toute la surface cornéenne par le clignement reflexe des paupières</a:t>
            </a:r>
            <a:endParaRPr/>
          </a:p>
          <a:p>
            <a:pPr indent="-342900" lvl="0" marL="342900" rtl="0" algn="l">
              <a:spcBef>
                <a:spcPts val="480"/>
              </a:spcBef>
              <a:spcAft>
                <a:spcPts val="0"/>
              </a:spcAft>
              <a:buClr>
                <a:schemeClr val="dk1"/>
              </a:buClr>
              <a:buSzPts val="2400"/>
              <a:buChar char="•"/>
            </a:pPr>
            <a:r>
              <a:rPr lang="fr-FR" sz="2400">
                <a:latin typeface="Times New Roman"/>
                <a:ea typeface="Times New Roman"/>
                <a:cs typeface="Times New Roman"/>
                <a:sym typeface="Times New Roman"/>
              </a:rPr>
              <a:t>D/ les glandes lacrymales: ce sont les structures qui sécrètent les larmes, on peut distinguer une glande principale et des glandes accessoires</a:t>
            </a:r>
            <a:endParaRPr sz="2400">
              <a:latin typeface="Times New Roman"/>
              <a:ea typeface="Times New Roman"/>
              <a:cs typeface="Times New Roman"/>
              <a:sym typeface="Times New Roman"/>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dk1"/>
              </a:buClr>
              <a:buSzPts val="4000"/>
              <a:buFont typeface="Times New Roman"/>
              <a:buNone/>
            </a:pPr>
            <a:r>
              <a:rPr lang="fr-FR" sz="4000">
                <a:latin typeface="Times New Roman"/>
                <a:ea typeface="Times New Roman"/>
                <a:cs typeface="Times New Roman"/>
                <a:sym typeface="Times New Roman"/>
              </a:rPr>
              <a:t>Anatomie et physiologie de l’oeil</a:t>
            </a:r>
            <a:endParaRPr sz="4000">
              <a:latin typeface="Times New Roman"/>
              <a:ea typeface="Times New Roman"/>
              <a:cs typeface="Times New Roman"/>
              <a:sym typeface="Times New Roman"/>
            </a:endParaRPr>
          </a:p>
        </p:txBody>
      </p:sp>
      <p:sp>
        <p:nvSpPr>
          <p:cNvPr id="91" name="Google Shape;91;p2"/>
          <p:cNvSpPr txBox="1"/>
          <p:nvPr>
            <p:ph idx="1" type="body"/>
          </p:nvPr>
        </p:nvSpPr>
        <p:spPr>
          <a:xfrm>
            <a:off x="457200" y="2571744"/>
            <a:ext cx="8229600" cy="3554419"/>
          </a:xfrm>
          <a:prstGeom prst="rect">
            <a:avLst/>
          </a:prstGeom>
          <a:noFill/>
          <a:ln>
            <a:noFill/>
          </a:ln>
        </p:spPr>
        <p:txBody>
          <a:bodyPr anchorCtr="0" anchor="t" bIns="45700" lIns="91425" spcFirstLastPara="1" rIns="91425" wrap="square" tIns="45700">
            <a:normAutofit/>
          </a:bodyPr>
          <a:lstStyle/>
          <a:p>
            <a:pPr indent="-342900" lvl="0" marL="342900" rtl="0" algn="l">
              <a:spcBef>
                <a:spcPts val="0"/>
              </a:spcBef>
              <a:spcAft>
                <a:spcPts val="0"/>
              </a:spcAft>
              <a:buClr>
                <a:schemeClr val="dk1"/>
              </a:buClr>
              <a:buSzPts val="1600"/>
              <a:buNone/>
            </a:pPr>
            <a:r>
              <a:t/>
            </a:r>
            <a:endParaRPr sz="1600">
              <a:latin typeface="Times New Roman"/>
              <a:ea typeface="Times New Roman"/>
              <a:cs typeface="Times New Roman"/>
              <a:sym typeface="Times New Roman"/>
            </a:endParaRPr>
          </a:p>
          <a:p>
            <a:pPr indent="-342900" lvl="0" marL="342900" rtl="0" algn="l">
              <a:spcBef>
                <a:spcPts val="400"/>
              </a:spcBef>
              <a:spcAft>
                <a:spcPts val="0"/>
              </a:spcAft>
              <a:buClr>
                <a:schemeClr val="dk1"/>
              </a:buClr>
              <a:buSzPts val="2000"/>
              <a:buNone/>
            </a:pPr>
            <a:r>
              <a:rPr b="1" lang="fr-FR" sz="2000"/>
              <a:t>Définition :</a:t>
            </a:r>
            <a:r>
              <a:rPr lang="fr-FR" sz="2000"/>
              <a:t> l’œil est un organe de sens qui permet la vision, sa fonction est de transformer l’information lumineuse en en influx nerveux transmis au cerveau. L'œil humain permet de distinguer les formes et les couleurs.</a:t>
            </a:r>
            <a:endParaRPr/>
          </a:p>
          <a:p>
            <a:pPr indent="-342900" lvl="0" marL="342900" rtl="0" algn="l">
              <a:spcBef>
                <a:spcPts val="400"/>
              </a:spcBef>
              <a:spcAft>
                <a:spcPts val="0"/>
              </a:spcAft>
              <a:buClr>
                <a:schemeClr val="dk1"/>
              </a:buClr>
              <a:buSzPts val="2000"/>
              <a:buNone/>
            </a:pPr>
            <a:r>
              <a:rPr lang="fr-FR" sz="2000"/>
              <a:t> L’appareil de la vision comporte globalement 3 parties :</a:t>
            </a:r>
            <a:endParaRPr/>
          </a:p>
          <a:p>
            <a:pPr indent="-342900" lvl="0" marL="342900" rtl="0" algn="l">
              <a:spcBef>
                <a:spcPts val="400"/>
              </a:spcBef>
              <a:spcAft>
                <a:spcPts val="0"/>
              </a:spcAft>
              <a:buClr>
                <a:schemeClr val="dk1"/>
              </a:buClr>
              <a:buSzPts val="2000"/>
              <a:buNone/>
            </a:pPr>
            <a:r>
              <a:rPr lang="fr-FR" sz="2000"/>
              <a:t>        Le globe oculaire lui même</a:t>
            </a:r>
            <a:endParaRPr/>
          </a:p>
          <a:p>
            <a:pPr indent="-342900" lvl="0" marL="342900" rtl="0" algn="l">
              <a:spcBef>
                <a:spcPts val="400"/>
              </a:spcBef>
              <a:spcAft>
                <a:spcPts val="0"/>
              </a:spcAft>
              <a:buClr>
                <a:schemeClr val="dk1"/>
              </a:buClr>
              <a:buSzPts val="2000"/>
              <a:buNone/>
            </a:pPr>
            <a:r>
              <a:rPr lang="fr-FR" sz="2000"/>
              <a:t>        Les voies optiques</a:t>
            </a:r>
            <a:endParaRPr/>
          </a:p>
          <a:p>
            <a:pPr indent="-342900" lvl="0" marL="342900" rtl="0" algn="l">
              <a:spcBef>
                <a:spcPts val="400"/>
              </a:spcBef>
              <a:spcAft>
                <a:spcPts val="0"/>
              </a:spcAft>
              <a:buClr>
                <a:schemeClr val="dk1"/>
              </a:buClr>
              <a:buSzPts val="2000"/>
              <a:buNone/>
            </a:pPr>
            <a:r>
              <a:rPr lang="fr-FR" sz="2000"/>
              <a:t>        Les annexes</a:t>
            </a:r>
            <a:endParaRPr/>
          </a:p>
          <a:p>
            <a:pPr indent="-342900" lvl="0" marL="342900" rtl="0" algn="l">
              <a:spcBef>
                <a:spcPts val="400"/>
              </a:spcBef>
              <a:spcAft>
                <a:spcPts val="0"/>
              </a:spcAft>
              <a:buClr>
                <a:schemeClr val="dk1"/>
              </a:buClr>
              <a:buSzPts val="2000"/>
              <a:buNone/>
            </a:pPr>
            <a:br>
              <a:rPr lang="fr-FR" sz="2000"/>
            </a:br>
            <a:endParaRPr b="1" sz="2000">
              <a:latin typeface="Times New Roman"/>
              <a:ea typeface="Times New Roman"/>
              <a:cs typeface="Times New Roman"/>
              <a:sym typeface="Times New Roman"/>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dk1"/>
              </a:buClr>
              <a:buSzPts val="4000"/>
              <a:buFont typeface="Times New Roman"/>
              <a:buNone/>
            </a:pPr>
            <a:r>
              <a:rPr lang="fr-FR" sz="4000">
                <a:latin typeface="Times New Roman"/>
                <a:ea typeface="Times New Roman"/>
                <a:cs typeface="Times New Roman"/>
                <a:sym typeface="Times New Roman"/>
              </a:rPr>
              <a:t>Anatomie et physiologie  de l’oeil</a:t>
            </a:r>
            <a:endParaRPr sz="4000">
              <a:latin typeface="Times New Roman"/>
              <a:ea typeface="Times New Roman"/>
              <a:cs typeface="Times New Roman"/>
              <a:sym typeface="Times New Roman"/>
            </a:endParaRPr>
          </a:p>
        </p:txBody>
      </p:sp>
      <p:sp>
        <p:nvSpPr>
          <p:cNvPr id="97" name="Google Shape;97;p3"/>
          <p:cNvSpPr txBox="1"/>
          <p:nvPr>
            <p:ph idx="1" type="body"/>
          </p:nvPr>
        </p:nvSpPr>
        <p:spPr>
          <a:xfrm>
            <a:off x="457200" y="1600200"/>
            <a:ext cx="8229600" cy="4526100"/>
          </a:xfrm>
          <a:prstGeom prst="rect">
            <a:avLst/>
          </a:prstGeom>
          <a:noFill/>
          <a:ln>
            <a:noFill/>
          </a:ln>
        </p:spPr>
        <p:txBody>
          <a:bodyPr anchorCtr="0" anchor="t" bIns="45700" lIns="91425" spcFirstLastPara="1" rIns="91425" wrap="square" tIns="45700">
            <a:normAutofit fontScale="25000" lnSpcReduction="20000"/>
          </a:bodyPr>
          <a:lstStyle/>
          <a:p>
            <a:pPr indent="-342900" lvl="0" marL="342900" rtl="0" algn="l">
              <a:spcBef>
                <a:spcPts val="0"/>
              </a:spcBef>
              <a:spcAft>
                <a:spcPts val="0"/>
              </a:spcAft>
              <a:buClr>
                <a:schemeClr val="dk1"/>
              </a:buClr>
              <a:buSzPct val="100000"/>
              <a:buNone/>
            </a:pPr>
            <a:r>
              <a:rPr b="1" lang="fr-FR" sz="7200">
                <a:latin typeface="Times New Roman"/>
                <a:ea typeface="Times New Roman"/>
                <a:cs typeface="Times New Roman"/>
                <a:sym typeface="Times New Roman"/>
              </a:rPr>
              <a:t>Le globe oculaire </a:t>
            </a:r>
            <a:endParaRPr sz="7200">
              <a:latin typeface="Times New Roman"/>
              <a:ea typeface="Times New Roman"/>
              <a:cs typeface="Times New Roman"/>
              <a:sym typeface="Times New Roman"/>
            </a:endParaRPr>
          </a:p>
          <a:p>
            <a:pPr indent="-342900" lvl="0" marL="342900" rtl="0" algn="l">
              <a:spcBef>
                <a:spcPts val="360"/>
              </a:spcBef>
              <a:spcAft>
                <a:spcPts val="0"/>
              </a:spcAft>
              <a:buClr>
                <a:schemeClr val="dk1"/>
              </a:buClr>
              <a:buSzPct val="100000"/>
              <a:buNone/>
            </a:pPr>
            <a:r>
              <a:rPr lang="fr-FR" sz="7200">
                <a:latin typeface="Times New Roman"/>
                <a:ea typeface="Times New Roman"/>
                <a:cs typeface="Times New Roman"/>
                <a:sym typeface="Times New Roman"/>
              </a:rPr>
              <a:t> Le globe oculaire mesure environ 2,5 cm de diamètre et a une masse de 8 grammes.</a:t>
            </a:r>
            <a:endParaRPr/>
          </a:p>
          <a:p>
            <a:pPr indent="-342900" lvl="0" marL="342900" rtl="0" algn="l">
              <a:spcBef>
                <a:spcPts val="360"/>
              </a:spcBef>
              <a:spcAft>
                <a:spcPts val="0"/>
              </a:spcAft>
              <a:buClr>
                <a:schemeClr val="dk1"/>
              </a:buClr>
              <a:buSzPct val="100000"/>
              <a:buNone/>
            </a:pPr>
            <a:br>
              <a:rPr lang="fr-FR" sz="7200">
                <a:latin typeface="Times New Roman"/>
                <a:ea typeface="Times New Roman"/>
                <a:cs typeface="Times New Roman"/>
                <a:sym typeface="Times New Roman"/>
              </a:rPr>
            </a:br>
            <a:endParaRPr sz="7200">
              <a:latin typeface="Times New Roman"/>
              <a:ea typeface="Times New Roman"/>
              <a:cs typeface="Times New Roman"/>
              <a:sym typeface="Times New Roman"/>
            </a:endParaRPr>
          </a:p>
          <a:p>
            <a:pPr indent="-342900" lvl="0" marL="342900" rtl="0" algn="l">
              <a:spcBef>
                <a:spcPts val="360"/>
              </a:spcBef>
              <a:spcAft>
                <a:spcPts val="0"/>
              </a:spcAft>
              <a:buClr>
                <a:schemeClr val="dk1"/>
              </a:buClr>
              <a:buSzPct val="100000"/>
              <a:buNone/>
            </a:pPr>
            <a:r>
              <a:rPr b="1" lang="fr-FR" sz="7200">
                <a:latin typeface="Times New Roman"/>
                <a:ea typeface="Times New Roman"/>
                <a:cs typeface="Times New Roman"/>
                <a:sym typeface="Times New Roman"/>
              </a:rPr>
              <a:t> </a:t>
            </a:r>
            <a:r>
              <a:rPr b="1" lang="fr-FR" sz="7200" u="sng">
                <a:latin typeface="Times New Roman"/>
                <a:ea typeface="Times New Roman"/>
                <a:cs typeface="Times New Roman"/>
                <a:sym typeface="Times New Roman"/>
              </a:rPr>
              <a:t>L’enveloppe :</a:t>
            </a:r>
            <a:r>
              <a:rPr b="1" lang="fr-FR" sz="7200">
                <a:latin typeface="Times New Roman"/>
                <a:ea typeface="Times New Roman"/>
                <a:cs typeface="Times New Roman"/>
                <a:sym typeface="Times New Roman"/>
              </a:rPr>
              <a:t> </a:t>
            </a:r>
            <a:r>
              <a:rPr lang="fr-FR" sz="7200">
                <a:latin typeface="Times New Roman"/>
                <a:ea typeface="Times New Roman"/>
                <a:cs typeface="Times New Roman"/>
                <a:sym typeface="Times New Roman"/>
              </a:rPr>
              <a:t>elle comprend trois tuniques :</a:t>
            </a:r>
            <a:endParaRPr/>
          </a:p>
          <a:p>
            <a:pPr indent="-342900" lvl="0" marL="342900" rtl="0" algn="l">
              <a:spcBef>
                <a:spcPts val="360"/>
              </a:spcBef>
              <a:spcAft>
                <a:spcPts val="0"/>
              </a:spcAft>
              <a:buClr>
                <a:schemeClr val="dk1"/>
              </a:buClr>
              <a:buSzPct val="100000"/>
              <a:buNone/>
            </a:pPr>
            <a:r>
              <a:rPr lang="fr-FR" sz="7200">
                <a:latin typeface="Times New Roman"/>
                <a:ea typeface="Times New Roman"/>
                <a:cs typeface="Times New Roman"/>
                <a:sym typeface="Times New Roman"/>
              </a:rPr>
              <a:t>1.           La membrane externe : c’est une membrane de protection qui comprend en arrière la sclérotique ou sclère ; c’est une membrane épaisse et résistante blanchâtre, elle recouvre entièrement le globe sauf à l’avant ou elle forme la cornée.</a:t>
            </a:r>
            <a:endParaRPr/>
          </a:p>
          <a:p>
            <a:pPr indent="-342900" lvl="0" marL="342900" rtl="0" algn="l">
              <a:spcBef>
                <a:spcPts val="360"/>
              </a:spcBef>
              <a:spcAft>
                <a:spcPts val="0"/>
              </a:spcAft>
              <a:buClr>
                <a:schemeClr val="dk1"/>
              </a:buClr>
              <a:buSzPct val="100000"/>
              <a:buNone/>
            </a:pPr>
            <a:r>
              <a:rPr lang="fr-FR" sz="7200">
                <a:latin typeface="Times New Roman"/>
                <a:ea typeface="Times New Roman"/>
                <a:cs typeface="Times New Roman"/>
                <a:sym typeface="Times New Roman"/>
              </a:rPr>
              <a:t>             La cornée est une fenêtre transparente presque entièrement composée d’eau, elle focalise, c’est-à-dire elle converge la lumière qui entre dans l’œil.</a:t>
            </a:r>
            <a:endParaRPr/>
          </a:p>
          <a:p>
            <a:pPr indent="-342900" lvl="0" marL="342900" rtl="0" algn="l">
              <a:spcBef>
                <a:spcPts val="360"/>
              </a:spcBef>
              <a:spcAft>
                <a:spcPts val="0"/>
              </a:spcAft>
              <a:buClr>
                <a:schemeClr val="dk1"/>
              </a:buClr>
              <a:buSzPct val="100000"/>
              <a:buNone/>
            </a:pPr>
            <a:r>
              <a:rPr lang="fr-FR" sz="7200">
                <a:latin typeface="Times New Roman"/>
                <a:ea typeface="Times New Roman"/>
                <a:cs typeface="Times New Roman"/>
                <a:sym typeface="Times New Roman"/>
              </a:rPr>
              <a:t>2.           La membrane intermédiaire : c’est une membrane nourricière appelée uvée, elle comprend en arrière la choroïde vasculaire, à la partie intermédiaire les corps ciliaires avant l’iris partie colorée de l’œil l’iris est un diaphragme percé d’un orifice central de diamètre variable : la pupille.</a:t>
            </a:r>
            <a:endParaRPr/>
          </a:p>
          <a:p>
            <a:pPr indent="-342900" lvl="0" marL="342900" rtl="0" algn="l">
              <a:spcBef>
                <a:spcPts val="360"/>
              </a:spcBef>
              <a:spcAft>
                <a:spcPts val="0"/>
              </a:spcAft>
              <a:buClr>
                <a:schemeClr val="dk1"/>
              </a:buClr>
              <a:buSzPct val="100000"/>
              <a:buNone/>
            </a:pPr>
            <a:r>
              <a:rPr lang="fr-FR" sz="7200">
                <a:latin typeface="Times New Roman"/>
                <a:ea typeface="Times New Roman"/>
                <a:cs typeface="Times New Roman"/>
                <a:sym typeface="Times New Roman"/>
              </a:rPr>
              <a:t>              L’iris est un muscle circulaire qui se contracte ou se relâche pour contrôler la quantité de lumière qui entre dans l’œil par la pupille.</a:t>
            </a:r>
            <a:endParaRPr/>
          </a:p>
          <a:p>
            <a:pPr indent="-342900" lvl="0" marL="342900" rtl="0" algn="l">
              <a:spcBef>
                <a:spcPts val="360"/>
              </a:spcBef>
              <a:spcAft>
                <a:spcPts val="0"/>
              </a:spcAft>
              <a:buClr>
                <a:schemeClr val="dk1"/>
              </a:buClr>
              <a:buSzPct val="100000"/>
              <a:buNone/>
            </a:pPr>
            <a:r>
              <a:rPr lang="fr-FR" sz="7200">
                <a:latin typeface="Times New Roman"/>
                <a:ea typeface="Times New Roman"/>
                <a:cs typeface="Times New Roman"/>
                <a:sym typeface="Times New Roman"/>
              </a:rPr>
              <a:t>               Le fonctionnement de la pupille peut être troublée par les émotions, les médicaments ou par des maladies neurologiques.</a:t>
            </a:r>
            <a:endParaRPr/>
          </a:p>
          <a:p>
            <a:pPr indent="-342900" lvl="0" marL="342900" rtl="0" algn="l">
              <a:spcBef>
                <a:spcPts val="160"/>
              </a:spcBef>
              <a:spcAft>
                <a:spcPts val="0"/>
              </a:spcAft>
              <a:buClr>
                <a:schemeClr val="dk1"/>
              </a:buClr>
              <a:buSzPct val="100000"/>
              <a:buChar char="•"/>
            </a:pPr>
            <a:br>
              <a:rPr lang="fr-FR"/>
            </a:br>
            <a:endParaRPr/>
          </a:p>
          <a:p>
            <a:pPr indent="-342900" lvl="0" marL="342900" rtl="0" algn="l">
              <a:spcBef>
                <a:spcPts val="160"/>
              </a:spcBef>
              <a:spcAft>
                <a:spcPts val="0"/>
              </a:spcAft>
              <a:buClr>
                <a:schemeClr val="dk1"/>
              </a:buClr>
              <a:buSzPct val="100000"/>
              <a:buChar char="•"/>
            </a:pPr>
            <a:br>
              <a:rPr lang="fr-FR"/>
            </a:b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p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dk1"/>
              </a:buClr>
              <a:buSzPts val="4000"/>
              <a:buFont typeface="Times New Roman"/>
              <a:buNone/>
            </a:pPr>
            <a:r>
              <a:rPr lang="fr-FR" sz="4000">
                <a:latin typeface="Times New Roman"/>
                <a:ea typeface="Times New Roman"/>
                <a:cs typeface="Times New Roman"/>
                <a:sym typeface="Times New Roman"/>
              </a:rPr>
              <a:t>Anatomie de l’oeil</a:t>
            </a:r>
            <a:endParaRPr sz="4000">
              <a:latin typeface="Times New Roman"/>
              <a:ea typeface="Times New Roman"/>
              <a:cs typeface="Times New Roman"/>
              <a:sym typeface="Times New Roman"/>
            </a:endParaRPr>
          </a:p>
        </p:txBody>
      </p:sp>
      <p:sp>
        <p:nvSpPr>
          <p:cNvPr id="103" name="Google Shape;103;p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p>
            <a:pPr indent="-342900" lvl="0" marL="342900" rtl="0" algn="l">
              <a:spcBef>
                <a:spcPts val="0"/>
              </a:spcBef>
              <a:spcAft>
                <a:spcPts val="0"/>
              </a:spcAft>
              <a:buClr>
                <a:schemeClr val="dk1"/>
              </a:buClr>
              <a:buSzPts val="3200"/>
              <a:buNone/>
            </a:pPr>
            <a:br>
              <a:rPr lang="fr-FR"/>
            </a:br>
            <a:endParaRPr/>
          </a:p>
        </p:txBody>
      </p:sp>
      <p:pic>
        <p:nvPicPr>
          <p:cNvPr descr="F:\oeil1.jpg" id="104" name="Google Shape;104;p4"/>
          <p:cNvPicPr preferRelativeResize="0"/>
          <p:nvPr/>
        </p:nvPicPr>
        <p:blipFill rotWithShape="1">
          <a:blip r:embed="rId3">
            <a:alphaModFix/>
          </a:blip>
          <a:srcRect b="0" l="0" r="0" t="0"/>
          <a:stretch/>
        </p:blipFill>
        <p:spPr>
          <a:xfrm>
            <a:off x="0" y="0"/>
            <a:ext cx="9144000" cy="68580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dk1"/>
              </a:buClr>
              <a:buSzPts val="4000"/>
              <a:buFont typeface="Times New Roman"/>
              <a:buNone/>
            </a:pPr>
            <a:r>
              <a:rPr lang="fr-FR" sz="4000">
                <a:latin typeface="Times New Roman"/>
                <a:ea typeface="Times New Roman"/>
                <a:cs typeface="Times New Roman"/>
                <a:sym typeface="Times New Roman"/>
              </a:rPr>
              <a:t>Anatomie et physiologie  de l’oeil</a:t>
            </a:r>
            <a:endParaRPr sz="4000">
              <a:latin typeface="Times New Roman"/>
              <a:ea typeface="Times New Roman"/>
              <a:cs typeface="Times New Roman"/>
              <a:sym typeface="Times New Roman"/>
            </a:endParaRPr>
          </a:p>
        </p:txBody>
      </p:sp>
      <p:sp>
        <p:nvSpPr>
          <p:cNvPr id="110" name="Google Shape;110;p5"/>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fontScale="25000" lnSpcReduction="20000"/>
          </a:bodyPr>
          <a:lstStyle/>
          <a:p>
            <a:pPr indent="-342900" lvl="0" marL="342900" rtl="0" algn="l">
              <a:spcBef>
                <a:spcPts val="0"/>
              </a:spcBef>
              <a:spcAft>
                <a:spcPts val="0"/>
              </a:spcAft>
              <a:buClr>
                <a:schemeClr val="dk1"/>
              </a:buClr>
              <a:buSzPct val="100000"/>
              <a:buNone/>
            </a:pPr>
            <a:r>
              <a:rPr lang="fr-FR"/>
              <a:t>  </a:t>
            </a:r>
            <a:r>
              <a:rPr b="1" lang="fr-FR"/>
              <a:t> </a:t>
            </a:r>
            <a:r>
              <a:rPr b="1" lang="fr-FR" sz="8000">
                <a:latin typeface="Times New Roman"/>
                <a:ea typeface="Times New Roman"/>
                <a:cs typeface="Times New Roman"/>
                <a:sym typeface="Times New Roman"/>
              </a:rPr>
              <a:t>  Le corps ciliaire</a:t>
            </a:r>
            <a:r>
              <a:rPr lang="fr-FR" sz="8000">
                <a:latin typeface="Times New Roman"/>
                <a:ea typeface="Times New Roman"/>
                <a:cs typeface="Times New Roman"/>
                <a:sym typeface="Times New Roman"/>
              </a:rPr>
              <a:t> secrète l’humeur aqueuse et contient le muscle ciliaire .il donne insertion  aux fibres de la zonule cristalienne .il joue un rôle dans l’accommodation qui permet de  modifier la courbure du cristallin afin de rendre la vision nette.</a:t>
            </a:r>
            <a:endParaRPr/>
          </a:p>
          <a:p>
            <a:pPr indent="-342900" lvl="0" marL="342900" rtl="0" algn="l">
              <a:spcBef>
                <a:spcPts val="400"/>
              </a:spcBef>
              <a:spcAft>
                <a:spcPts val="0"/>
              </a:spcAft>
              <a:buClr>
                <a:schemeClr val="dk1"/>
              </a:buClr>
              <a:buSzPct val="100000"/>
              <a:buNone/>
            </a:pPr>
            <a:r>
              <a:rPr lang="fr-FR" sz="8000">
                <a:latin typeface="Times New Roman"/>
                <a:ea typeface="Times New Roman"/>
                <a:cs typeface="Times New Roman"/>
                <a:sym typeface="Times New Roman"/>
              </a:rPr>
              <a:t>             </a:t>
            </a:r>
            <a:r>
              <a:rPr b="1" lang="fr-FR" sz="8000">
                <a:latin typeface="Times New Roman"/>
                <a:ea typeface="Times New Roman"/>
                <a:cs typeface="Times New Roman"/>
                <a:sym typeface="Times New Roman"/>
              </a:rPr>
              <a:t>Le cristallin </a:t>
            </a:r>
            <a:r>
              <a:rPr lang="fr-FR" sz="8000">
                <a:latin typeface="Times New Roman"/>
                <a:ea typeface="Times New Roman"/>
                <a:cs typeface="Times New Roman"/>
                <a:sym typeface="Times New Roman"/>
              </a:rPr>
              <a:t>: c’est une lentille souple et transparente située juste derrière l’iris.</a:t>
            </a:r>
            <a:endParaRPr/>
          </a:p>
          <a:p>
            <a:pPr indent="-342900" lvl="0" marL="342900" rtl="0" algn="l">
              <a:spcBef>
                <a:spcPts val="400"/>
              </a:spcBef>
              <a:spcAft>
                <a:spcPts val="0"/>
              </a:spcAft>
              <a:buClr>
                <a:schemeClr val="dk1"/>
              </a:buClr>
              <a:buSzPct val="100000"/>
              <a:buNone/>
            </a:pPr>
            <a:r>
              <a:rPr lang="fr-FR" sz="8000">
                <a:latin typeface="Times New Roman"/>
                <a:ea typeface="Times New Roman"/>
                <a:cs typeface="Times New Roman"/>
                <a:sym typeface="Times New Roman"/>
              </a:rPr>
              <a:t>             Le cristallin modifie sa forme (jeu des muscles ciliaires) de sorte que les objets se trouvant à  des distances différentes puissent être mis au point sur la rétine.</a:t>
            </a:r>
            <a:endParaRPr/>
          </a:p>
          <a:p>
            <a:pPr indent="-342900" lvl="0" marL="342900" rtl="0" algn="l">
              <a:spcBef>
                <a:spcPts val="400"/>
              </a:spcBef>
              <a:spcAft>
                <a:spcPts val="0"/>
              </a:spcAft>
              <a:buClr>
                <a:schemeClr val="dk1"/>
              </a:buClr>
              <a:buSzPct val="100000"/>
              <a:buNone/>
            </a:pPr>
            <a:r>
              <a:rPr lang="fr-FR" sz="8000">
                <a:latin typeface="Times New Roman"/>
                <a:ea typeface="Times New Roman"/>
                <a:cs typeface="Times New Roman"/>
                <a:sym typeface="Times New Roman"/>
              </a:rPr>
              <a:t>              Il se bombe pour l’accommodation des objets rapprochés et s’aplatit pour celle des objets  éloignés.</a:t>
            </a:r>
            <a:endParaRPr/>
          </a:p>
          <a:p>
            <a:pPr indent="-342900" lvl="0" marL="342900" rtl="0" algn="l">
              <a:spcBef>
                <a:spcPts val="400"/>
              </a:spcBef>
              <a:spcAft>
                <a:spcPts val="0"/>
              </a:spcAft>
              <a:buClr>
                <a:schemeClr val="dk1"/>
              </a:buClr>
              <a:buSzPct val="100000"/>
              <a:buNone/>
            </a:pPr>
            <a:r>
              <a:rPr lang="fr-FR" sz="8000">
                <a:latin typeface="Times New Roman"/>
                <a:ea typeface="Times New Roman"/>
                <a:cs typeface="Times New Roman"/>
                <a:sym typeface="Times New Roman"/>
              </a:rPr>
              <a:t>           </a:t>
            </a:r>
            <a:r>
              <a:rPr b="1" lang="fr-FR" sz="8000">
                <a:latin typeface="Times New Roman"/>
                <a:ea typeface="Times New Roman"/>
                <a:cs typeface="Times New Roman"/>
                <a:sym typeface="Times New Roman"/>
              </a:rPr>
              <a:t>   L’humeur </a:t>
            </a:r>
            <a:r>
              <a:rPr lang="fr-FR" sz="8000">
                <a:latin typeface="Times New Roman"/>
                <a:ea typeface="Times New Roman"/>
                <a:cs typeface="Times New Roman"/>
                <a:sym typeface="Times New Roman"/>
              </a:rPr>
              <a:t>aqueuse : c’est un liquide incolore à base d’eau contenu dans la chambre  antérieure (entre la cornée et l’iris)dont la circulation est très importante pour la régulation de la tension oculaire.</a:t>
            </a:r>
            <a:endParaRPr/>
          </a:p>
          <a:p>
            <a:pPr indent="-342900" lvl="0" marL="342900" rtl="0" algn="l">
              <a:spcBef>
                <a:spcPts val="400"/>
              </a:spcBef>
              <a:spcAft>
                <a:spcPts val="0"/>
              </a:spcAft>
              <a:buClr>
                <a:schemeClr val="dk1"/>
              </a:buClr>
              <a:buSzPct val="100000"/>
              <a:buNone/>
            </a:pPr>
            <a:r>
              <a:rPr lang="fr-FR" sz="8000">
                <a:latin typeface="Times New Roman"/>
                <a:ea typeface="Times New Roman"/>
                <a:cs typeface="Times New Roman"/>
                <a:sym typeface="Times New Roman"/>
              </a:rPr>
              <a:t>           Il apporte l’oxygène et les nutriments à la cornée, ce liquide est continuellement renouvelé.</a:t>
            </a:r>
            <a:endParaRPr/>
          </a:p>
          <a:p>
            <a:pPr indent="-342900" lvl="0" marL="342900" rtl="0" algn="l">
              <a:spcBef>
                <a:spcPts val="400"/>
              </a:spcBef>
              <a:spcAft>
                <a:spcPts val="0"/>
              </a:spcAft>
              <a:buClr>
                <a:schemeClr val="dk1"/>
              </a:buClr>
              <a:buSzPct val="100000"/>
              <a:buNone/>
            </a:pPr>
            <a:br>
              <a:rPr lang="fr-FR" sz="8000">
                <a:latin typeface="Times New Roman"/>
                <a:ea typeface="Times New Roman"/>
                <a:cs typeface="Times New Roman"/>
                <a:sym typeface="Times New Roman"/>
              </a:rPr>
            </a:br>
            <a:endParaRPr sz="8000">
              <a:latin typeface="Times New Roman"/>
              <a:ea typeface="Times New Roman"/>
              <a:cs typeface="Times New Roman"/>
              <a:sym typeface="Times New Roman"/>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sp>
        <p:nvSpPr>
          <p:cNvPr id="115" name="Google Shape;115;p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dk1"/>
              </a:buClr>
              <a:buSzPts val="4000"/>
              <a:buFont typeface="Times New Roman"/>
              <a:buNone/>
            </a:pPr>
            <a:r>
              <a:rPr lang="fr-FR" sz="4000">
                <a:latin typeface="Times New Roman"/>
                <a:ea typeface="Times New Roman"/>
                <a:cs typeface="Times New Roman"/>
                <a:sym typeface="Times New Roman"/>
              </a:rPr>
              <a:t>Anatomie et physiologie  de l’oeil</a:t>
            </a:r>
            <a:endParaRPr sz="4000">
              <a:latin typeface="Times New Roman"/>
              <a:ea typeface="Times New Roman"/>
              <a:cs typeface="Times New Roman"/>
              <a:sym typeface="Times New Roman"/>
            </a:endParaRPr>
          </a:p>
        </p:txBody>
      </p:sp>
      <p:sp>
        <p:nvSpPr>
          <p:cNvPr id="116" name="Google Shape;116;p6"/>
          <p:cNvSpPr txBox="1"/>
          <p:nvPr>
            <p:ph idx="1" type="body"/>
          </p:nvPr>
        </p:nvSpPr>
        <p:spPr>
          <a:xfrm>
            <a:off x="457200" y="1009650"/>
            <a:ext cx="8229600" cy="45261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2000"/>
              <a:buNone/>
            </a:pPr>
            <a:r>
              <a:rPr lang="fr-FR" sz="2000">
                <a:latin typeface="Times New Roman"/>
                <a:ea typeface="Times New Roman"/>
                <a:cs typeface="Times New Roman"/>
                <a:sym typeface="Times New Roman"/>
              </a:rPr>
              <a:t>3.   </a:t>
            </a:r>
            <a:r>
              <a:rPr b="1" lang="fr-FR" sz="4000">
                <a:solidFill>
                  <a:srgbClr val="FF0000"/>
                </a:solidFill>
                <a:latin typeface="Times New Roman"/>
                <a:ea typeface="Times New Roman"/>
                <a:cs typeface="Times New Roman"/>
                <a:sym typeface="Times New Roman"/>
              </a:rPr>
              <a:t>La rétine </a:t>
            </a:r>
            <a:r>
              <a:rPr lang="fr-FR" sz="2000">
                <a:latin typeface="Times New Roman"/>
                <a:ea typeface="Times New Roman"/>
                <a:cs typeface="Times New Roman"/>
                <a:sym typeface="Times New Roman"/>
              </a:rPr>
              <a:t>: c’est une membrane nerveuse interne qui tapisse le fond de l’œil. C’est elle le transformateur de l’œil ; Elle capte les rayons lumineux et les transforme en influx nerveux.</a:t>
            </a:r>
            <a:endParaRPr sz="2000">
              <a:latin typeface="Times New Roman"/>
              <a:ea typeface="Times New Roman"/>
              <a:cs typeface="Times New Roman"/>
              <a:sym typeface="Times New Roman"/>
            </a:endParaRPr>
          </a:p>
          <a:p>
            <a:pPr indent="-342900" lvl="0" marL="342900" rtl="0" algn="l">
              <a:spcBef>
                <a:spcPts val="400"/>
              </a:spcBef>
              <a:spcAft>
                <a:spcPts val="0"/>
              </a:spcAft>
              <a:buClr>
                <a:schemeClr val="dk1"/>
              </a:buClr>
              <a:buSzPts val="2000"/>
              <a:buNone/>
            </a:pPr>
            <a:r>
              <a:rPr lang="fr-FR" sz="2000">
                <a:latin typeface="Times New Roman"/>
                <a:ea typeface="Times New Roman"/>
                <a:cs typeface="Times New Roman"/>
                <a:sym typeface="Times New Roman"/>
              </a:rPr>
              <a:t>            Plus de 120 millions de cellules nerveuses sont situées dans la rétine et celle-ci est aussi  mince qu’un Timbre-poste.</a:t>
            </a:r>
            <a:endParaRPr sz="2000">
              <a:latin typeface="Times New Roman"/>
              <a:ea typeface="Times New Roman"/>
              <a:cs typeface="Times New Roman"/>
              <a:sym typeface="Times New Roman"/>
            </a:endParaRPr>
          </a:p>
          <a:p>
            <a:pPr indent="-342900" lvl="0" marL="342900" rtl="0" algn="l">
              <a:spcBef>
                <a:spcPts val="400"/>
              </a:spcBef>
              <a:spcAft>
                <a:spcPts val="0"/>
              </a:spcAft>
              <a:buClr>
                <a:schemeClr val="dk1"/>
              </a:buClr>
              <a:buSzPts val="2000"/>
              <a:buNone/>
            </a:pPr>
            <a:br>
              <a:rPr lang="fr-FR" sz="2000">
                <a:latin typeface="Times New Roman"/>
                <a:ea typeface="Times New Roman"/>
                <a:cs typeface="Times New Roman"/>
                <a:sym typeface="Times New Roman"/>
              </a:rPr>
            </a:br>
            <a:endParaRPr sz="2000">
              <a:latin typeface="Times New Roman"/>
              <a:ea typeface="Times New Roman"/>
              <a:cs typeface="Times New Roman"/>
              <a:sym typeface="Times New Roman"/>
            </a:endParaRPr>
          </a:p>
          <a:p>
            <a:pPr indent="-342900" lvl="0" marL="342900" rtl="0" algn="l">
              <a:spcBef>
                <a:spcPts val="400"/>
              </a:spcBef>
              <a:spcAft>
                <a:spcPts val="0"/>
              </a:spcAft>
              <a:buClr>
                <a:schemeClr val="dk1"/>
              </a:buClr>
              <a:buSzPts val="2000"/>
              <a:buNone/>
            </a:pPr>
            <a:r>
              <a:rPr lang="fr-FR" sz="2000">
                <a:latin typeface="Times New Roman"/>
                <a:ea typeface="Times New Roman"/>
                <a:cs typeface="Times New Roman"/>
                <a:sym typeface="Times New Roman"/>
              </a:rPr>
              <a:t>             Les Cellules composant la rétine : La rétine est composée de cellules sensibles à la lumière  appelées photorécepteurs, les cônes et les bâtonnets.</a:t>
            </a:r>
            <a:endParaRPr sz="2000">
              <a:latin typeface="Times New Roman"/>
              <a:ea typeface="Times New Roman"/>
              <a:cs typeface="Times New Roman"/>
              <a:sym typeface="Times New Roman"/>
            </a:endParaRPr>
          </a:p>
          <a:p>
            <a:pPr indent="-342900" lvl="0" marL="342900" rtl="0" algn="l">
              <a:spcBef>
                <a:spcPts val="400"/>
              </a:spcBef>
              <a:spcAft>
                <a:spcPts val="0"/>
              </a:spcAft>
              <a:buClr>
                <a:schemeClr val="dk1"/>
              </a:buClr>
              <a:buSzPts val="2000"/>
              <a:buNone/>
            </a:pPr>
            <a:br>
              <a:rPr lang="fr-FR" sz="2000">
                <a:latin typeface="Times New Roman"/>
                <a:ea typeface="Times New Roman"/>
                <a:cs typeface="Times New Roman"/>
                <a:sym typeface="Times New Roman"/>
              </a:rPr>
            </a:br>
            <a:r>
              <a:rPr lang="fr-FR" sz="2000">
                <a:latin typeface="Times New Roman"/>
                <a:ea typeface="Times New Roman"/>
                <a:cs typeface="Times New Roman"/>
                <a:sym typeface="Times New Roman"/>
              </a:rPr>
              <a:t>          </a:t>
            </a:r>
            <a:r>
              <a:rPr lang="fr-FR" sz="2000">
                <a:solidFill>
                  <a:srgbClr val="00B0F0"/>
                </a:solidFill>
                <a:latin typeface="Times New Roman"/>
                <a:ea typeface="Times New Roman"/>
                <a:cs typeface="Times New Roman"/>
                <a:sym typeface="Times New Roman"/>
              </a:rPr>
              <a:t>  </a:t>
            </a:r>
            <a:r>
              <a:rPr b="1" lang="fr-FR" sz="2000">
                <a:solidFill>
                  <a:srgbClr val="00B0F0"/>
                </a:solidFill>
                <a:latin typeface="Times New Roman"/>
                <a:ea typeface="Times New Roman"/>
                <a:cs typeface="Times New Roman"/>
                <a:sym typeface="Times New Roman"/>
              </a:rPr>
              <a:t> Les cônes</a:t>
            </a:r>
            <a:r>
              <a:rPr lang="fr-FR" sz="2000">
                <a:latin typeface="Times New Roman"/>
                <a:ea typeface="Times New Roman"/>
                <a:cs typeface="Times New Roman"/>
                <a:sym typeface="Times New Roman"/>
              </a:rPr>
              <a:t> sont  très concentrés dans une zone appelé  </a:t>
            </a:r>
            <a:r>
              <a:rPr b="1" lang="fr-FR" sz="2000">
                <a:latin typeface="Times New Roman"/>
                <a:ea typeface="Times New Roman"/>
                <a:cs typeface="Times New Roman"/>
                <a:sym typeface="Times New Roman"/>
              </a:rPr>
              <a:t>MACULA</a:t>
            </a:r>
            <a:r>
              <a:rPr lang="fr-FR" sz="2000">
                <a:latin typeface="Times New Roman"/>
                <a:ea typeface="Times New Roman"/>
                <a:cs typeface="Times New Roman"/>
                <a:sym typeface="Times New Roman"/>
              </a:rPr>
              <a:t>, elles  sont responsables de  la vision diurne, ils nous renseignent également sur la forme et la couleur des objets. Les  cônes réagissent à la lumière intense et permettent la vision des couleurs et des détails.</a:t>
            </a:r>
            <a:endParaRPr sz="2000">
              <a:latin typeface="Times New Roman"/>
              <a:ea typeface="Times New Roman"/>
              <a:cs typeface="Times New Roman"/>
              <a:sym typeface="Times New Roman"/>
            </a:endParaRPr>
          </a:p>
          <a:p>
            <a:pPr indent="-342900" lvl="0" marL="342900" rtl="0" algn="l">
              <a:spcBef>
                <a:spcPts val="400"/>
              </a:spcBef>
              <a:spcAft>
                <a:spcPts val="0"/>
              </a:spcAft>
              <a:buClr>
                <a:schemeClr val="dk1"/>
              </a:buClr>
              <a:buSzPts val="2000"/>
              <a:buChar char="•"/>
            </a:pPr>
            <a:br>
              <a:rPr lang="fr-FR" sz="2000">
                <a:latin typeface="Times New Roman"/>
                <a:ea typeface="Times New Roman"/>
                <a:cs typeface="Times New Roman"/>
                <a:sym typeface="Times New Roman"/>
              </a:rPr>
            </a:br>
            <a:endParaRPr sz="2000">
              <a:latin typeface="Times New Roman"/>
              <a:ea typeface="Times New Roman"/>
              <a:cs typeface="Times New Roman"/>
              <a:sym typeface="Times New Roman"/>
            </a:endParaRPr>
          </a:p>
          <a:p>
            <a:pPr indent="-342900" lvl="0" marL="342900" rtl="0" algn="l">
              <a:spcBef>
                <a:spcPts val="400"/>
              </a:spcBef>
              <a:spcAft>
                <a:spcPts val="0"/>
              </a:spcAft>
              <a:buClr>
                <a:schemeClr val="dk1"/>
              </a:buClr>
              <a:buSzPts val="2000"/>
              <a:buChar char="•"/>
            </a:pPr>
            <a:br>
              <a:rPr lang="fr-FR" sz="2000">
                <a:latin typeface="Times New Roman"/>
                <a:ea typeface="Times New Roman"/>
                <a:cs typeface="Times New Roman"/>
                <a:sym typeface="Times New Roman"/>
              </a:rPr>
            </a:br>
            <a:endParaRPr sz="2000">
              <a:latin typeface="Times New Roman"/>
              <a:ea typeface="Times New Roman"/>
              <a:cs typeface="Times New Roman"/>
              <a:sym typeface="Times New Roman"/>
            </a:endParaRPr>
          </a:p>
          <a:p>
            <a:pPr indent="-342900" lvl="0" marL="342900" rtl="0" algn="l">
              <a:spcBef>
                <a:spcPts val="400"/>
              </a:spcBef>
              <a:spcAft>
                <a:spcPts val="0"/>
              </a:spcAft>
              <a:buClr>
                <a:schemeClr val="dk1"/>
              </a:buClr>
              <a:buSzPts val="2000"/>
              <a:buChar char="•"/>
            </a:pPr>
            <a:r>
              <a:rPr b="1" lang="fr-FR" sz="2000">
                <a:latin typeface="Times New Roman"/>
                <a:ea typeface="Times New Roman"/>
                <a:cs typeface="Times New Roman"/>
                <a:sym typeface="Times New Roman"/>
              </a:rPr>
              <a:t>          Les bâtonnets</a:t>
            </a:r>
            <a:r>
              <a:rPr lang="fr-FR" sz="2000">
                <a:latin typeface="Times New Roman"/>
                <a:ea typeface="Times New Roman"/>
                <a:cs typeface="Times New Roman"/>
                <a:sym typeface="Times New Roman"/>
              </a:rPr>
              <a:t> sont environ 10 fois plus nombreux que les cônes, et sont surtout disposés sur la périphérie de la rétine. Ils Sont très sensibles à la lumière, et sont responsables de la vision nocturne et la vision périphérique (réagissent à la lumière faible).</a:t>
            </a:r>
            <a:endParaRPr/>
          </a:p>
          <a:p>
            <a:pPr indent="-342900" lvl="0" marL="342900" rtl="0" algn="l">
              <a:spcBef>
                <a:spcPts val="400"/>
              </a:spcBef>
              <a:spcAft>
                <a:spcPts val="0"/>
              </a:spcAft>
              <a:buClr>
                <a:schemeClr val="dk1"/>
              </a:buClr>
              <a:buSzPts val="2000"/>
              <a:buChar char="•"/>
            </a:pPr>
            <a:r>
              <a:rPr lang="fr-FR" sz="2000">
                <a:latin typeface="Times New Roman"/>
                <a:ea typeface="Times New Roman"/>
                <a:cs typeface="Times New Roman"/>
                <a:sym typeface="Times New Roman"/>
              </a:rPr>
              <a:t>Les cellules bipolaires : transmettent l’influx nerveux de la cellule réceptive à la cellule ganglionnaire (cellule nerveuse intermédiaire).</a:t>
            </a:r>
            <a:endParaRPr/>
          </a:p>
          <a:p>
            <a:pPr indent="-342900" lvl="0" marL="342900" rtl="0" algn="l">
              <a:spcBef>
                <a:spcPts val="400"/>
              </a:spcBef>
              <a:spcAft>
                <a:spcPts val="0"/>
              </a:spcAft>
              <a:buClr>
                <a:schemeClr val="dk1"/>
              </a:buClr>
              <a:buSzPts val="2000"/>
              <a:buChar char="•"/>
            </a:pPr>
            <a:r>
              <a:rPr b="1" lang="fr-FR" sz="2000">
                <a:latin typeface="Times New Roman"/>
                <a:ea typeface="Times New Roman"/>
                <a:cs typeface="Times New Roman"/>
                <a:sym typeface="Times New Roman"/>
              </a:rPr>
              <a:t>             Les cellules ganglionnaires</a:t>
            </a:r>
            <a:r>
              <a:rPr lang="fr-FR" sz="2000">
                <a:latin typeface="Times New Roman"/>
                <a:ea typeface="Times New Roman"/>
                <a:cs typeface="Times New Roman"/>
                <a:sym typeface="Times New Roman"/>
              </a:rPr>
              <a:t> :sont situées dans la couche la plus interne de la rétine. Leurs axones convergent vers la papille (point aveugle)où elles forment le nerf optique.</a:t>
            </a:r>
            <a:endParaRPr/>
          </a:p>
          <a:p>
            <a:pPr indent="-342900" lvl="0" marL="342900" rtl="0" algn="l">
              <a:spcBef>
                <a:spcPts val="400"/>
              </a:spcBef>
              <a:spcAft>
                <a:spcPts val="0"/>
              </a:spcAft>
              <a:buClr>
                <a:schemeClr val="dk1"/>
              </a:buClr>
              <a:buSzPts val="2000"/>
              <a:buChar char="•"/>
            </a:pPr>
            <a:r>
              <a:rPr lang="fr-FR" sz="2000">
                <a:latin typeface="Times New Roman"/>
                <a:ea typeface="Times New Roman"/>
                <a:cs typeface="Times New Roman"/>
                <a:sym typeface="Times New Roman"/>
              </a:rPr>
              <a:t>Macula ou tache jaune : L’image d’un objet vue droit devant, arrive sur cette zone, à l’arrière de la rétine, qui comprend une majorité de cônes capables de détecter les formes et les couleurs.</a:t>
            </a:r>
            <a:endParaRPr/>
          </a:p>
          <a:p>
            <a:pPr indent="-342900" lvl="0" marL="342900" rtl="0" algn="l">
              <a:spcBef>
                <a:spcPts val="400"/>
              </a:spcBef>
              <a:spcAft>
                <a:spcPts val="0"/>
              </a:spcAft>
              <a:buClr>
                <a:schemeClr val="dk1"/>
              </a:buClr>
              <a:buSzPts val="2000"/>
              <a:buChar char="•"/>
            </a:pPr>
            <a:r>
              <a:rPr lang="fr-FR" sz="2000">
                <a:latin typeface="Times New Roman"/>
                <a:ea typeface="Times New Roman"/>
                <a:cs typeface="Times New Roman"/>
                <a:sym typeface="Times New Roman"/>
              </a:rPr>
              <a:t>Rappel, en périphérie de la rétine, il y a plus de bâtonnets et moins de cônes.</a:t>
            </a:r>
            <a:endParaRPr/>
          </a:p>
          <a:p>
            <a:pPr indent="-342900" lvl="0" marL="342900" rtl="0" algn="l">
              <a:spcBef>
                <a:spcPts val="400"/>
              </a:spcBef>
              <a:spcAft>
                <a:spcPts val="0"/>
              </a:spcAft>
              <a:buClr>
                <a:schemeClr val="dk1"/>
              </a:buClr>
              <a:buSzPts val="2000"/>
              <a:buChar char="•"/>
            </a:pPr>
            <a:r>
              <a:rPr lang="fr-FR" sz="2000">
                <a:latin typeface="Times New Roman"/>
                <a:ea typeface="Times New Roman"/>
                <a:cs typeface="Times New Roman"/>
                <a:sym typeface="Times New Roman"/>
              </a:rPr>
              <a:t>Le nerf optique contient plus d’un million de fibres nerveuses qui sont les prolongements des cellules nerveuses de la rétine. Elles transportent les influx nerveux produit par la rétine vers les cortex visuels gauche et droit.</a:t>
            </a:r>
            <a:endParaRPr/>
          </a:p>
          <a:p>
            <a:pPr indent="-342900" lvl="0" marL="342900" rtl="0" algn="l">
              <a:spcBef>
                <a:spcPts val="400"/>
              </a:spcBef>
              <a:spcAft>
                <a:spcPts val="0"/>
              </a:spcAft>
              <a:buClr>
                <a:schemeClr val="dk1"/>
              </a:buClr>
              <a:buSzPts val="2000"/>
              <a:buChar char="•"/>
            </a:pPr>
            <a:r>
              <a:rPr b="1" lang="fr-FR" sz="2000">
                <a:latin typeface="Times New Roman"/>
                <a:ea typeface="Times New Roman"/>
                <a:cs typeface="Times New Roman"/>
                <a:sym typeface="Times New Roman"/>
              </a:rPr>
              <a:t>            Tache aveugle</a:t>
            </a:r>
            <a:r>
              <a:rPr lang="fr-FR" sz="2000">
                <a:latin typeface="Times New Roman"/>
                <a:ea typeface="Times New Roman"/>
                <a:cs typeface="Times New Roman"/>
                <a:sym typeface="Times New Roman"/>
              </a:rPr>
              <a:t> : C’est l’endroit où sortent les fibres nerveuses constituant le nerf optique, il ne contient  pas de photorécepteurs. Ce point de l’œil est totalement aveugle.</a:t>
            </a:r>
            <a:endParaRPr/>
          </a:p>
          <a:p>
            <a:pPr indent="-342900" lvl="0" marL="342900" rtl="0" algn="l">
              <a:spcBef>
                <a:spcPts val="400"/>
              </a:spcBef>
              <a:spcAft>
                <a:spcPts val="0"/>
              </a:spcAft>
              <a:buClr>
                <a:schemeClr val="dk1"/>
              </a:buClr>
              <a:buSzPts val="2000"/>
              <a:buChar char="•"/>
            </a:pPr>
            <a:r>
              <a:rPr b="1" lang="fr-FR" sz="2000">
                <a:latin typeface="Times New Roman"/>
                <a:ea typeface="Times New Roman"/>
                <a:cs typeface="Times New Roman"/>
                <a:sym typeface="Times New Roman"/>
              </a:rPr>
              <a:t>            Muscles oculaires</a:t>
            </a:r>
            <a:r>
              <a:rPr lang="fr-FR" sz="2000">
                <a:latin typeface="Times New Roman"/>
                <a:ea typeface="Times New Roman"/>
                <a:cs typeface="Times New Roman"/>
                <a:sym typeface="Times New Roman"/>
              </a:rPr>
              <a:t> : Chaque œil est doté de trois paires de muscles. Ces six muscles travaillent ensemble pour faire tourner les yeux et pour les diriger dans la même direction. C’est principalement grâce à ces muscles oculaires que nous pouvons lire sans difficulté.</a:t>
            </a:r>
            <a:endParaRPr/>
          </a:p>
          <a:p>
            <a:pPr indent="-342900" lvl="0" marL="342900" rtl="0" algn="l">
              <a:spcBef>
                <a:spcPts val="400"/>
              </a:spcBef>
              <a:spcAft>
                <a:spcPts val="0"/>
              </a:spcAft>
              <a:buClr>
                <a:schemeClr val="dk1"/>
              </a:buClr>
              <a:buSzPts val="2000"/>
              <a:buChar char="•"/>
            </a:pPr>
            <a:br>
              <a:rPr lang="fr-FR" sz="2000">
                <a:latin typeface="Times New Roman"/>
                <a:ea typeface="Times New Roman"/>
                <a:cs typeface="Times New Roman"/>
                <a:sym typeface="Times New Roman"/>
              </a:rPr>
            </a:br>
            <a:endParaRPr sz="2000">
              <a:latin typeface="Times New Roman"/>
              <a:ea typeface="Times New Roman"/>
              <a:cs typeface="Times New Roman"/>
              <a:sym typeface="Times New Roman"/>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p7"/>
          <p:cNvSpPr txBox="1"/>
          <p:nvPr>
            <p:ph type="title"/>
          </p:nvPr>
        </p:nvSpPr>
        <p:spPr>
          <a:xfrm>
            <a:off x="457200" y="274638"/>
            <a:ext cx="8229600" cy="582594"/>
          </a:xfrm>
          <a:prstGeom prst="rect">
            <a:avLst/>
          </a:prstGeom>
          <a:noFill/>
          <a:ln>
            <a:noFill/>
          </a:ln>
        </p:spPr>
        <p:txBody>
          <a:bodyPr anchorCtr="0" anchor="ctr" bIns="45700" lIns="91425" spcFirstLastPara="1" rIns="91425" wrap="square" tIns="45700">
            <a:normAutofit fontScale="90000"/>
          </a:bodyPr>
          <a:lstStyle/>
          <a:p>
            <a:pPr indent="0" lvl="0" marL="0" rtl="0" algn="ctr">
              <a:spcBef>
                <a:spcPts val="0"/>
              </a:spcBef>
              <a:spcAft>
                <a:spcPts val="0"/>
              </a:spcAft>
              <a:buClr>
                <a:schemeClr val="dk1"/>
              </a:buClr>
              <a:buSzPct val="100000"/>
              <a:buFont typeface="Times New Roman"/>
              <a:buNone/>
            </a:pPr>
            <a:r>
              <a:rPr lang="fr-FR" sz="4000">
                <a:latin typeface="Times New Roman"/>
                <a:ea typeface="Times New Roman"/>
                <a:cs typeface="Times New Roman"/>
                <a:sym typeface="Times New Roman"/>
              </a:rPr>
              <a:t>Anatomie de l’oeil</a:t>
            </a:r>
            <a:endParaRPr sz="4000">
              <a:latin typeface="Times New Roman"/>
              <a:ea typeface="Times New Roman"/>
              <a:cs typeface="Times New Roman"/>
              <a:sym typeface="Times New Roman"/>
            </a:endParaRPr>
          </a:p>
        </p:txBody>
      </p:sp>
      <p:sp>
        <p:nvSpPr>
          <p:cNvPr id="122" name="Google Shape;122;p7"/>
          <p:cNvSpPr txBox="1"/>
          <p:nvPr>
            <p:ph idx="1" type="body"/>
          </p:nvPr>
        </p:nvSpPr>
        <p:spPr>
          <a:xfrm>
            <a:off x="0" y="1104850"/>
            <a:ext cx="9563100" cy="6858000"/>
          </a:xfrm>
          <a:prstGeom prst="rect">
            <a:avLst/>
          </a:prstGeom>
          <a:noFill/>
          <a:ln>
            <a:noFill/>
          </a:ln>
        </p:spPr>
        <p:txBody>
          <a:bodyPr anchorCtr="0" anchor="t" bIns="45700" lIns="91425" spcFirstLastPara="1" rIns="91425" wrap="square" tIns="45700">
            <a:normAutofit fontScale="25000"/>
          </a:bodyPr>
          <a:lstStyle/>
          <a:p>
            <a:pPr indent="-342900" lvl="0" marL="342900" rtl="0" algn="l">
              <a:spcBef>
                <a:spcPts val="0"/>
              </a:spcBef>
              <a:spcAft>
                <a:spcPts val="0"/>
              </a:spcAft>
              <a:buClr>
                <a:srgbClr val="00B0F0"/>
              </a:buClr>
              <a:buSzPct val="100000"/>
              <a:buNone/>
            </a:pPr>
            <a:r>
              <a:rPr b="1" lang="fr-FR">
                <a:solidFill>
                  <a:srgbClr val="00B0F0"/>
                </a:solidFill>
              </a:rPr>
              <a:t>   </a:t>
            </a:r>
            <a:r>
              <a:rPr b="1" lang="fr-FR" sz="7200">
                <a:solidFill>
                  <a:srgbClr val="00B0F0"/>
                </a:solidFill>
                <a:latin typeface="Times New Roman"/>
                <a:ea typeface="Times New Roman"/>
                <a:cs typeface="Times New Roman"/>
                <a:sym typeface="Times New Roman"/>
              </a:rPr>
              <a:t>Les bâtonnets</a:t>
            </a:r>
            <a:r>
              <a:rPr lang="fr-FR" sz="7200">
                <a:latin typeface="Times New Roman"/>
                <a:ea typeface="Times New Roman"/>
                <a:cs typeface="Times New Roman"/>
                <a:sym typeface="Times New Roman"/>
              </a:rPr>
              <a:t> sont environ 10 fois plus nombreux que les cônes, et sont surtout disposés sur la périphérie de la rétine. Ils Sont très sensibles à la lumière, et sont responsables de la vision nocturne et la vision périphérique (réagissent à la lumière faible).</a:t>
            </a:r>
            <a:endParaRPr/>
          </a:p>
          <a:p>
            <a:pPr indent="-342900" lvl="0" marL="342900" rtl="0" algn="l">
              <a:spcBef>
                <a:spcPts val="360"/>
              </a:spcBef>
              <a:spcAft>
                <a:spcPts val="0"/>
              </a:spcAft>
              <a:buClr>
                <a:schemeClr val="dk1"/>
              </a:buClr>
              <a:buSzPct val="100000"/>
              <a:buNone/>
            </a:pPr>
            <a:r>
              <a:rPr lang="fr-FR" sz="7200">
                <a:latin typeface="Times New Roman"/>
                <a:ea typeface="Times New Roman"/>
                <a:cs typeface="Times New Roman"/>
                <a:sym typeface="Times New Roman"/>
              </a:rPr>
              <a:t>       Les cellules bipolaires : transmettent l’influx nerveux de la cellule réceptive à la cellule ganglionnaire (cellule nerveuse intermédiaire).</a:t>
            </a:r>
            <a:endParaRPr/>
          </a:p>
          <a:p>
            <a:pPr indent="-342900" lvl="0" marL="342900" rtl="0" algn="l">
              <a:spcBef>
                <a:spcPts val="360"/>
              </a:spcBef>
              <a:spcAft>
                <a:spcPts val="0"/>
              </a:spcAft>
              <a:buClr>
                <a:schemeClr val="dk1"/>
              </a:buClr>
              <a:buSzPct val="100000"/>
              <a:buNone/>
            </a:pPr>
            <a:r>
              <a:rPr b="1" lang="fr-FR" sz="7200">
                <a:latin typeface="Times New Roman"/>
                <a:ea typeface="Times New Roman"/>
                <a:cs typeface="Times New Roman"/>
                <a:sym typeface="Times New Roman"/>
              </a:rPr>
              <a:t>   Les cellules ganglionnaires</a:t>
            </a:r>
            <a:r>
              <a:rPr lang="fr-FR" sz="7200">
                <a:latin typeface="Times New Roman"/>
                <a:ea typeface="Times New Roman"/>
                <a:cs typeface="Times New Roman"/>
                <a:sym typeface="Times New Roman"/>
              </a:rPr>
              <a:t> :sont situées dans la couche la plus interne de la rétine. Leurs axones convergent vers la papille (point aveugle)où elles forment le nerf optique.</a:t>
            </a:r>
            <a:endParaRPr/>
          </a:p>
          <a:p>
            <a:pPr indent="-342900" lvl="0" marL="342900" rtl="0" algn="l">
              <a:spcBef>
                <a:spcPts val="360"/>
              </a:spcBef>
              <a:spcAft>
                <a:spcPts val="0"/>
              </a:spcAft>
              <a:buClr>
                <a:schemeClr val="dk1"/>
              </a:buClr>
              <a:buSzPct val="100000"/>
              <a:buNone/>
            </a:pPr>
            <a:r>
              <a:rPr b="1" lang="fr-FR" sz="7200">
                <a:latin typeface="Times New Roman"/>
                <a:ea typeface="Times New Roman"/>
                <a:cs typeface="Times New Roman"/>
                <a:sym typeface="Times New Roman"/>
              </a:rPr>
              <a:t>   Macula ou tache jaune </a:t>
            </a:r>
            <a:r>
              <a:rPr lang="fr-FR" sz="7200">
                <a:latin typeface="Times New Roman"/>
                <a:ea typeface="Times New Roman"/>
                <a:cs typeface="Times New Roman"/>
                <a:sym typeface="Times New Roman"/>
              </a:rPr>
              <a:t>: L’image d’un objet vue droit devant, arrive sur cette zone, à l’arrière de la rétine, qui comprend une majorité de cônes capables de détecter les formes et les couleurs.</a:t>
            </a:r>
            <a:endParaRPr/>
          </a:p>
          <a:p>
            <a:pPr indent="-342900" lvl="0" marL="342900" rtl="0" algn="l">
              <a:spcBef>
                <a:spcPts val="360"/>
              </a:spcBef>
              <a:spcAft>
                <a:spcPts val="0"/>
              </a:spcAft>
              <a:buClr>
                <a:srgbClr val="FF0000"/>
              </a:buClr>
              <a:buSzPct val="100000"/>
              <a:buNone/>
            </a:pPr>
            <a:r>
              <a:rPr b="1" lang="fr-FR" sz="7200">
                <a:solidFill>
                  <a:srgbClr val="FF0000"/>
                </a:solidFill>
                <a:latin typeface="Times New Roman"/>
                <a:ea typeface="Times New Roman"/>
                <a:cs typeface="Times New Roman"/>
                <a:sym typeface="Times New Roman"/>
              </a:rPr>
              <a:t>    Rappel: en périphérie de la rétine, il y a plus de bâtonnets et moins de cônes.</a:t>
            </a:r>
            <a:endParaRPr/>
          </a:p>
          <a:p>
            <a:pPr indent="-342900" lvl="0" marL="342900" rtl="0" algn="l">
              <a:spcBef>
                <a:spcPts val="360"/>
              </a:spcBef>
              <a:spcAft>
                <a:spcPts val="0"/>
              </a:spcAft>
              <a:buClr>
                <a:srgbClr val="7030A0"/>
              </a:buClr>
              <a:buSzPct val="100000"/>
              <a:buNone/>
            </a:pPr>
            <a:r>
              <a:rPr b="1" lang="fr-FR" sz="7200">
                <a:solidFill>
                  <a:srgbClr val="7030A0"/>
                </a:solidFill>
                <a:latin typeface="Times New Roman"/>
                <a:ea typeface="Times New Roman"/>
                <a:cs typeface="Times New Roman"/>
                <a:sym typeface="Times New Roman"/>
              </a:rPr>
              <a:t>   Le nerf optique</a:t>
            </a:r>
            <a:r>
              <a:rPr lang="fr-FR" sz="7200">
                <a:latin typeface="Times New Roman"/>
                <a:ea typeface="Times New Roman"/>
                <a:cs typeface="Times New Roman"/>
                <a:sym typeface="Times New Roman"/>
              </a:rPr>
              <a:t> contient plus d’un million de fibres nerveuses qui sont les prolongements des cellules nerveuses de la rétine. Elles transportent les influx nerveux produit par la rétine vers les cortex visuels gauche et droit.</a:t>
            </a:r>
            <a:endParaRPr/>
          </a:p>
          <a:p>
            <a:pPr indent="-342900" lvl="0" marL="342900" rtl="0" algn="l">
              <a:spcBef>
                <a:spcPts val="360"/>
              </a:spcBef>
              <a:spcAft>
                <a:spcPts val="0"/>
              </a:spcAft>
              <a:buClr>
                <a:schemeClr val="dk1"/>
              </a:buClr>
              <a:buSzPct val="100000"/>
              <a:buNone/>
            </a:pPr>
            <a:r>
              <a:rPr b="1" lang="fr-FR" sz="7200">
                <a:latin typeface="Times New Roman"/>
                <a:ea typeface="Times New Roman"/>
                <a:cs typeface="Times New Roman"/>
                <a:sym typeface="Times New Roman"/>
              </a:rPr>
              <a:t>    Tache aveugle</a:t>
            </a:r>
            <a:r>
              <a:rPr lang="fr-FR" sz="7200">
                <a:latin typeface="Times New Roman"/>
                <a:ea typeface="Times New Roman"/>
                <a:cs typeface="Times New Roman"/>
                <a:sym typeface="Times New Roman"/>
              </a:rPr>
              <a:t> : C’est l’endroit où sortent les fibres nerveuses constituant le nerf optique, il ne contient  pas de photorécepteurs. Ce point de l’œil est totalement aveugle.</a:t>
            </a:r>
            <a:endParaRPr/>
          </a:p>
          <a:p>
            <a:pPr indent="-342900" lvl="0" marL="342900" rtl="0" algn="l">
              <a:spcBef>
                <a:spcPts val="360"/>
              </a:spcBef>
              <a:spcAft>
                <a:spcPts val="0"/>
              </a:spcAft>
              <a:buClr>
                <a:schemeClr val="dk1"/>
              </a:buClr>
              <a:buSzPct val="100000"/>
              <a:buNone/>
            </a:pPr>
            <a:r>
              <a:rPr b="1" lang="fr-FR" sz="7200">
                <a:latin typeface="Times New Roman"/>
                <a:ea typeface="Times New Roman"/>
                <a:cs typeface="Times New Roman"/>
                <a:sym typeface="Times New Roman"/>
              </a:rPr>
              <a:t>      Muscles oculaires</a:t>
            </a:r>
            <a:r>
              <a:rPr lang="fr-FR" sz="7200">
                <a:latin typeface="Times New Roman"/>
                <a:ea typeface="Times New Roman"/>
                <a:cs typeface="Times New Roman"/>
                <a:sym typeface="Times New Roman"/>
              </a:rPr>
              <a:t> : Chaque œil est doté de trois paires de muscles. Ces six muscles travaillent ensemble pour faire tourner les yeux et pour les diriger dans la même direction. C’est principalement grâce à ces muscles oculaires que nous pouvons lire sans difficulté.</a:t>
            </a:r>
            <a:endParaRPr/>
          </a:p>
          <a:p>
            <a:pPr indent="-342900" lvl="0" marL="342900" rtl="0" algn="l">
              <a:spcBef>
                <a:spcPts val="360"/>
              </a:spcBef>
              <a:spcAft>
                <a:spcPts val="0"/>
              </a:spcAft>
              <a:buClr>
                <a:schemeClr val="dk1"/>
              </a:buClr>
              <a:buSzPct val="100000"/>
              <a:buNone/>
            </a:pPr>
            <a:br>
              <a:rPr lang="fr-FR" sz="7200">
                <a:latin typeface="Times New Roman"/>
                <a:ea typeface="Times New Roman"/>
                <a:cs typeface="Times New Roman"/>
                <a:sym typeface="Times New Roman"/>
              </a:rPr>
            </a:br>
            <a:endParaRPr sz="7200">
              <a:latin typeface="Times New Roman"/>
              <a:ea typeface="Times New Roman"/>
              <a:cs typeface="Times New Roman"/>
              <a:sym typeface="Times New Roman"/>
            </a:endParaRPr>
          </a:p>
        </p:txBody>
      </p:sp>
      <p:sp>
        <p:nvSpPr>
          <p:cNvPr id="123" name="Google Shape;123;p7"/>
          <p:cNvSpPr/>
          <p:nvPr/>
        </p:nvSpPr>
        <p:spPr>
          <a:xfrm>
            <a:off x="0" y="0"/>
            <a:ext cx="309700" cy="292388"/>
          </a:xfrm>
          <a:prstGeom prst="rect">
            <a:avLst/>
          </a:prstGeom>
          <a:solidFill>
            <a:srgbClr val="FFFFFF"/>
          </a:solidFill>
          <a:ln>
            <a:noFill/>
          </a:ln>
        </p:spPr>
        <p:txBody>
          <a:bodyPr anchorCtr="0" anchor="ctr" bIns="45700" lIns="91425" spcFirstLastPara="1" rIns="91425" wrap="square" tIns="45700">
            <a:spAutoFit/>
          </a:bodyPr>
          <a:lstStyle/>
          <a:p>
            <a:pPr indent="0" lvl="0" marL="0" marR="0" rtl="0" algn="l">
              <a:lnSpc>
                <a:spcPct val="100000"/>
              </a:lnSpc>
              <a:spcBef>
                <a:spcPts val="0"/>
              </a:spcBef>
              <a:spcAft>
                <a:spcPts val="0"/>
              </a:spcAft>
              <a:buClr>
                <a:srgbClr val="0F243E"/>
              </a:buClr>
              <a:buSzPts val="1300"/>
              <a:buFont typeface="Times New Roman"/>
              <a:buNone/>
            </a:pPr>
            <a:r>
              <a:rPr b="1" i="0" lang="fr-FR" sz="1300" u="none" cap="none" strike="noStrike">
                <a:solidFill>
                  <a:srgbClr val="0F243E"/>
                </a:solidFill>
                <a:latin typeface="Times New Roman"/>
                <a:ea typeface="Times New Roman"/>
                <a:cs typeface="Times New Roman"/>
                <a:sym typeface="Times New Roman"/>
              </a:rPr>
              <a:t>   </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p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dk1"/>
              </a:buClr>
              <a:buSzPts val="4000"/>
              <a:buFont typeface="Times New Roman"/>
              <a:buNone/>
            </a:pPr>
            <a:r>
              <a:rPr lang="fr-FR" sz="4000">
                <a:latin typeface="Times New Roman"/>
                <a:ea typeface="Times New Roman"/>
                <a:cs typeface="Times New Roman"/>
                <a:sym typeface="Times New Roman"/>
              </a:rPr>
              <a:t>Anatomie de l’oeil</a:t>
            </a:r>
            <a:endParaRPr sz="4000">
              <a:latin typeface="Times New Roman"/>
              <a:ea typeface="Times New Roman"/>
              <a:cs typeface="Times New Roman"/>
              <a:sym typeface="Times New Roman"/>
            </a:endParaRPr>
          </a:p>
        </p:txBody>
      </p:sp>
      <p:pic>
        <p:nvPicPr>
          <p:cNvPr descr="F:\cones et batonnets.jpg" id="129" name="Google Shape;129;p8"/>
          <p:cNvPicPr preferRelativeResize="0"/>
          <p:nvPr>
            <p:ph idx="1" type="body"/>
          </p:nvPr>
        </p:nvPicPr>
        <p:blipFill rotWithShape="1">
          <a:blip r:embed="rId3">
            <a:alphaModFix/>
          </a:blip>
          <a:srcRect b="0" l="0" r="0" t="0"/>
          <a:stretch/>
        </p:blipFill>
        <p:spPr>
          <a:xfrm>
            <a:off x="1000100" y="1500174"/>
            <a:ext cx="7786742" cy="485778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sp>
        <p:nvSpPr>
          <p:cNvPr id="134" name="Google Shape;134;p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dk1"/>
              </a:buClr>
              <a:buSzPts val="4000"/>
              <a:buFont typeface="Times New Roman"/>
              <a:buNone/>
            </a:pPr>
            <a:r>
              <a:rPr lang="fr-FR" sz="4000">
                <a:latin typeface="Times New Roman"/>
                <a:ea typeface="Times New Roman"/>
                <a:cs typeface="Times New Roman"/>
                <a:sym typeface="Times New Roman"/>
              </a:rPr>
              <a:t>Anatomie et physiologie de l’oeil</a:t>
            </a:r>
            <a:endParaRPr sz="4000">
              <a:latin typeface="Times New Roman"/>
              <a:ea typeface="Times New Roman"/>
              <a:cs typeface="Times New Roman"/>
              <a:sym typeface="Times New Roman"/>
            </a:endParaRPr>
          </a:p>
        </p:txBody>
      </p:sp>
      <p:sp>
        <p:nvSpPr>
          <p:cNvPr id="135" name="Google Shape;135;p9"/>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p>
            <a:pPr indent="-342900" lvl="0" marL="342900" rtl="0" algn="l">
              <a:spcBef>
                <a:spcPts val="0"/>
              </a:spcBef>
              <a:spcAft>
                <a:spcPts val="0"/>
              </a:spcAft>
              <a:buClr>
                <a:schemeClr val="dk1"/>
              </a:buClr>
              <a:buSzPts val="3200"/>
              <a:buNone/>
            </a:pPr>
            <a:br>
              <a:rPr b="1" lang="fr-FR"/>
            </a:br>
            <a:r>
              <a:rPr b="1" lang="fr-FR" sz="2200">
                <a:solidFill>
                  <a:srgbClr val="FF0000"/>
                </a:solidFill>
                <a:latin typeface="Times New Roman"/>
                <a:ea typeface="Times New Roman"/>
                <a:cs typeface="Times New Roman"/>
                <a:sym typeface="Times New Roman"/>
              </a:rPr>
              <a:t>Les voies optiques </a:t>
            </a:r>
            <a:endParaRPr sz="2200">
              <a:solidFill>
                <a:srgbClr val="FF0000"/>
              </a:solidFill>
              <a:latin typeface="Times New Roman"/>
              <a:ea typeface="Times New Roman"/>
              <a:cs typeface="Times New Roman"/>
              <a:sym typeface="Times New Roman"/>
            </a:endParaRPr>
          </a:p>
          <a:p>
            <a:pPr indent="-342900" lvl="0" marL="342900" rtl="0" algn="l">
              <a:spcBef>
                <a:spcPts val="440"/>
              </a:spcBef>
              <a:spcAft>
                <a:spcPts val="0"/>
              </a:spcAft>
              <a:buClr>
                <a:schemeClr val="dk1"/>
              </a:buClr>
              <a:buSzPts val="2200"/>
              <a:buNone/>
            </a:pPr>
            <a:r>
              <a:rPr lang="fr-FR" sz="2200">
                <a:latin typeface="Times New Roman"/>
                <a:ea typeface="Times New Roman"/>
                <a:cs typeface="Times New Roman"/>
                <a:sym typeface="Times New Roman"/>
              </a:rPr>
              <a:t>      Elles conduisent l'influx nerveux de la rétine  au cortex cérébral(occipital) où se fait l’intégration de la fonction visuelle.</a:t>
            </a:r>
            <a:endParaRPr/>
          </a:p>
          <a:p>
            <a:pPr indent="-342900" lvl="0" marL="342900" rtl="0" algn="l">
              <a:spcBef>
                <a:spcPts val="440"/>
              </a:spcBef>
              <a:spcAft>
                <a:spcPts val="0"/>
              </a:spcAft>
              <a:buClr>
                <a:schemeClr val="dk1"/>
              </a:buClr>
              <a:buSzPts val="2200"/>
              <a:buNone/>
            </a:pPr>
            <a:br>
              <a:rPr lang="fr-FR" sz="2200">
                <a:latin typeface="Times New Roman"/>
                <a:ea typeface="Times New Roman"/>
                <a:cs typeface="Times New Roman"/>
                <a:sym typeface="Times New Roman"/>
              </a:rPr>
            </a:br>
            <a:r>
              <a:rPr lang="fr-FR" sz="2200">
                <a:latin typeface="Times New Roman"/>
                <a:ea typeface="Times New Roman"/>
                <a:cs typeface="Times New Roman"/>
                <a:sym typeface="Times New Roman"/>
              </a:rPr>
              <a:t>Il existe un entrecroisement partiel des fibres nerveuses au niveau du chiasma optique; les fibres nasales croisent alors que les fibres temporales restent directes</a:t>
            </a:r>
            <a:endParaRPr/>
          </a:p>
          <a:p>
            <a:pPr indent="-203200" lvl="0" marL="342900" rtl="0" algn="l">
              <a:spcBef>
                <a:spcPts val="440"/>
              </a:spcBef>
              <a:spcAft>
                <a:spcPts val="0"/>
              </a:spcAft>
              <a:buClr>
                <a:schemeClr val="dk1"/>
              </a:buClr>
              <a:buSzPts val="2200"/>
              <a:buNone/>
            </a:pPr>
            <a:r>
              <a:t/>
            </a:r>
            <a:endParaRPr sz="2200">
              <a:latin typeface="Times New Roman"/>
              <a:ea typeface="Times New Roman"/>
              <a:cs typeface="Times New Roman"/>
              <a:sym typeface="Times New Roman"/>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Thème Offic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2021-01-09T08:11:17Z</dcterms:created>
  <dc:creator>user</dc:creator>
</cp:coreProperties>
</file>